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753600" cy="7315200"/>
  <p:notesSz cx="6858000" cy="9144000"/>
  <p:embeddedFontLst>
    <p:embeddedFont>
      <p:font typeface="Lexend Deca" panose="020B0604020202020204" charset="0"/>
      <p:regular r:id="rId33"/>
    </p:embeddedFont>
    <p:embeddedFont>
      <p:font typeface="Montserrat" panose="00000500000000000000" pitchFamily="2" charset="0"/>
      <p:regular r:id="rId34"/>
    </p:embeddedFont>
    <p:embeddedFont>
      <p:font typeface="Montserrat Bold" panose="00000800000000000000" charset="0"/>
      <p:regular r:id="rId35"/>
    </p:embeddedFont>
    <p:embeddedFont>
      <p:font typeface="TAN Pearl" panose="020B0604020202020204"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97" d="100"/>
          <a:sy n="97" d="100"/>
        </p:scale>
        <p:origin x="1292" y="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hyperlink" Target="https://www.kaggle.com/competitions/titanic"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2" Type="http://schemas.openxmlformats.org/officeDocument/2006/relationships/hyperlink" Target="https://www.encyclopedia-titanica.org/titanic-victim/edward-john-smith.html"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9753600" cy="2994032"/>
            <a:chOff x="0" y="0"/>
            <a:chExt cx="8893148" cy="2729901"/>
          </a:xfrm>
        </p:grpSpPr>
        <p:sp>
          <p:nvSpPr>
            <p:cNvPr id="3" name="Freeform 3"/>
            <p:cNvSpPr/>
            <p:nvPr/>
          </p:nvSpPr>
          <p:spPr>
            <a:xfrm>
              <a:off x="0" y="0"/>
              <a:ext cx="8893148" cy="2729901"/>
            </a:xfrm>
            <a:custGeom>
              <a:avLst/>
              <a:gdLst/>
              <a:ahLst/>
              <a:cxnLst/>
              <a:rect l="l" t="t" r="r" b="b"/>
              <a:pathLst>
                <a:path w="8893148" h="2729901">
                  <a:moveTo>
                    <a:pt x="0" y="0"/>
                  </a:moveTo>
                  <a:lnTo>
                    <a:pt x="8893148" y="0"/>
                  </a:lnTo>
                  <a:lnTo>
                    <a:pt x="8893148" y="2729901"/>
                  </a:lnTo>
                  <a:lnTo>
                    <a:pt x="0" y="2729901"/>
                  </a:lnTo>
                  <a:close/>
                </a:path>
              </a:pathLst>
            </a:custGeom>
            <a:solidFill>
              <a:srgbClr val="FFFFFF"/>
            </a:solidFill>
          </p:spPr>
        </p:sp>
        <p:sp>
          <p:nvSpPr>
            <p:cNvPr id="4" name="TextBox 4"/>
            <p:cNvSpPr txBox="1"/>
            <p:nvPr/>
          </p:nvSpPr>
          <p:spPr>
            <a:xfrm>
              <a:off x="0" y="-28575"/>
              <a:ext cx="8893148" cy="2758476"/>
            </a:xfrm>
            <a:prstGeom prst="rect">
              <a:avLst/>
            </a:prstGeom>
          </p:spPr>
          <p:txBody>
            <a:bodyPr lIns="27093" tIns="27093" rIns="27093" bIns="27093" rtlCol="0" anchor="ctr"/>
            <a:lstStyle/>
            <a:p>
              <a:pPr algn="ctr">
                <a:lnSpc>
                  <a:spcPts val="1418"/>
                </a:lnSpc>
                <a:spcBef>
                  <a:spcPct val="0"/>
                </a:spcBef>
              </a:pPr>
              <a:endParaRPr/>
            </a:p>
          </p:txBody>
        </p:sp>
      </p:grpSp>
      <p:grpSp>
        <p:nvGrpSpPr>
          <p:cNvPr id="5" name="Group 5"/>
          <p:cNvGrpSpPr/>
          <p:nvPr/>
        </p:nvGrpSpPr>
        <p:grpSpPr>
          <a:xfrm>
            <a:off x="3600683" y="731520"/>
            <a:ext cx="2552234" cy="3808881"/>
            <a:chOff x="0" y="0"/>
            <a:chExt cx="3402979" cy="5078508"/>
          </a:xfrm>
        </p:grpSpPr>
        <p:pic>
          <p:nvPicPr>
            <p:cNvPr id="6" name="Picture 6"/>
            <p:cNvPicPr>
              <a:picLocks noChangeAspect="1"/>
            </p:cNvPicPr>
            <p:nvPr/>
          </p:nvPicPr>
          <p:blipFill>
            <a:blip r:embed="rId2"/>
            <a:srcRect l="36943" r="36943"/>
            <a:stretch>
              <a:fillRect/>
            </a:stretch>
          </p:blipFill>
          <p:spPr>
            <a:xfrm>
              <a:off x="0" y="0"/>
              <a:ext cx="3402979" cy="5078508"/>
            </a:xfrm>
            <a:prstGeom prst="rect">
              <a:avLst/>
            </a:prstGeom>
          </p:spPr>
        </p:pic>
      </p:grpSp>
      <p:sp>
        <p:nvSpPr>
          <p:cNvPr id="7" name="Freeform 7"/>
          <p:cNvSpPr/>
          <p:nvPr/>
        </p:nvSpPr>
        <p:spPr>
          <a:xfrm>
            <a:off x="2007040" y="612418"/>
            <a:ext cx="5716111" cy="3927983"/>
          </a:xfrm>
          <a:custGeom>
            <a:avLst/>
            <a:gdLst/>
            <a:ahLst/>
            <a:cxnLst/>
            <a:rect l="l" t="t" r="r" b="b"/>
            <a:pathLst>
              <a:path w="5716111" h="3927983">
                <a:moveTo>
                  <a:pt x="0" y="0"/>
                </a:moveTo>
                <a:lnTo>
                  <a:pt x="5716111" y="0"/>
                </a:lnTo>
                <a:lnTo>
                  <a:pt x="5716111" y="3927983"/>
                </a:lnTo>
                <a:lnTo>
                  <a:pt x="0" y="3927983"/>
                </a:lnTo>
                <a:lnTo>
                  <a:pt x="0" y="0"/>
                </a:lnTo>
                <a:close/>
              </a:path>
            </a:pathLst>
          </a:custGeom>
          <a:blipFill>
            <a:blip r:embed="rId3"/>
            <a:stretch>
              <a:fillRect r="-409"/>
            </a:stretch>
          </a:blipFill>
        </p:spPr>
      </p:sp>
      <p:sp>
        <p:nvSpPr>
          <p:cNvPr id="8" name="TextBox 8"/>
          <p:cNvSpPr txBox="1"/>
          <p:nvPr/>
        </p:nvSpPr>
        <p:spPr>
          <a:xfrm>
            <a:off x="1204256" y="4770526"/>
            <a:ext cx="7345088" cy="1306370"/>
          </a:xfrm>
          <a:prstGeom prst="rect">
            <a:avLst/>
          </a:prstGeom>
        </p:spPr>
        <p:txBody>
          <a:bodyPr lIns="0" tIns="0" rIns="0" bIns="0" rtlCol="0" anchor="t">
            <a:spAutoFit/>
          </a:bodyPr>
          <a:lstStyle/>
          <a:p>
            <a:pPr algn="ctr">
              <a:lnSpc>
                <a:spcPts val="5170"/>
              </a:lnSpc>
            </a:pPr>
            <a:r>
              <a:rPr lang="en-US" sz="3693" spc="369" dirty="0">
                <a:solidFill>
                  <a:srgbClr val="000000"/>
                </a:solidFill>
                <a:latin typeface="TAN Pearl"/>
              </a:rPr>
              <a:t>Predict Survived on Titanic</a:t>
            </a:r>
          </a:p>
        </p:txBody>
      </p:sp>
      <p:sp>
        <p:nvSpPr>
          <p:cNvPr id="9" name="TextBox 9"/>
          <p:cNvSpPr txBox="1"/>
          <p:nvPr/>
        </p:nvSpPr>
        <p:spPr>
          <a:xfrm>
            <a:off x="2703088" y="6332370"/>
            <a:ext cx="4347425" cy="511798"/>
          </a:xfrm>
          <a:prstGeom prst="rect">
            <a:avLst/>
          </a:prstGeom>
        </p:spPr>
        <p:txBody>
          <a:bodyPr lIns="0" tIns="0" rIns="0" bIns="0" rtlCol="0" anchor="t">
            <a:spAutoFit/>
          </a:bodyPr>
          <a:lstStyle/>
          <a:p>
            <a:pPr algn="ctr">
              <a:lnSpc>
                <a:spcPts val="2080"/>
              </a:lnSpc>
            </a:pPr>
            <a:r>
              <a:rPr lang="en-US" sz="1486" spc="148" dirty="0">
                <a:solidFill>
                  <a:srgbClr val="000000"/>
                </a:solidFill>
                <a:latin typeface="Montserrat"/>
              </a:rPr>
              <a:t>USING PYSPARK AND PYTHON IN DATABRICK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1264537" y="777353"/>
            <a:ext cx="7560857" cy="5980420"/>
          </a:xfrm>
          <a:custGeom>
            <a:avLst/>
            <a:gdLst/>
            <a:ahLst/>
            <a:cxnLst/>
            <a:rect l="l" t="t" r="r" b="b"/>
            <a:pathLst>
              <a:path w="7560857" h="5980420">
                <a:moveTo>
                  <a:pt x="0" y="0"/>
                </a:moveTo>
                <a:lnTo>
                  <a:pt x="7560857" y="0"/>
                </a:lnTo>
                <a:lnTo>
                  <a:pt x="7560857" y="5980420"/>
                </a:lnTo>
                <a:lnTo>
                  <a:pt x="0" y="5980420"/>
                </a:lnTo>
                <a:lnTo>
                  <a:pt x="0" y="0"/>
                </a:lnTo>
                <a:close/>
              </a:path>
            </a:pathLst>
          </a:custGeom>
          <a:blipFill>
            <a:blip r:embed="rId2"/>
            <a:stretch>
              <a:fillRect r="-4885"/>
            </a:stretch>
          </a:blipFill>
        </p:spPr>
      </p:sp>
      <p:sp>
        <p:nvSpPr>
          <p:cNvPr id="3" name="TextBox 3"/>
          <p:cNvSpPr txBox="1"/>
          <p:nvPr/>
        </p:nvSpPr>
        <p:spPr>
          <a:xfrm>
            <a:off x="0" y="-66675"/>
            <a:ext cx="9753600" cy="645667"/>
          </a:xfrm>
          <a:prstGeom prst="rect">
            <a:avLst/>
          </a:prstGeom>
        </p:spPr>
        <p:txBody>
          <a:bodyPr lIns="0" tIns="0" rIns="0" bIns="0" rtlCol="0" anchor="t">
            <a:spAutoFit/>
          </a:bodyPr>
          <a:lstStyle/>
          <a:p>
            <a:pPr algn="ctr">
              <a:lnSpc>
                <a:spcPts val="5362"/>
              </a:lnSpc>
            </a:pPr>
            <a:r>
              <a:rPr lang="en-US" sz="3830">
                <a:solidFill>
                  <a:srgbClr val="000000"/>
                </a:solidFill>
                <a:latin typeface="Lexend Deca"/>
              </a:rPr>
              <a:t>Data Flow</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0" y="-66675"/>
            <a:ext cx="9753600" cy="645667"/>
          </a:xfrm>
          <a:prstGeom prst="rect">
            <a:avLst/>
          </a:prstGeom>
        </p:spPr>
        <p:txBody>
          <a:bodyPr lIns="0" tIns="0" rIns="0" bIns="0" rtlCol="0" anchor="t">
            <a:spAutoFit/>
          </a:bodyPr>
          <a:lstStyle/>
          <a:p>
            <a:pPr algn="ctr">
              <a:lnSpc>
                <a:spcPts val="5362"/>
              </a:lnSpc>
            </a:pPr>
            <a:r>
              <a:rPr lang="en-US" sz="3830">
                <a:solidFill>
                  <a:srgbClr val="000000"/>
                </a:solidFill>
                <a:latin typeface="Lexend Deca"/>
              </a:rPr>
              <a:t>About Data</a:t>
            </a:r>
          </a:p>
        </p:txBody>
      </p:sp>
      <p:sp>
        <p:nvSpPr>
          <p:cNvPr id="3" name="TextBox 3"/>
          <p:cNvSpPr txBox="1"/>
          <p:nvPr/>
        </p:nvSpPr>
        <p:spPr>
          <a:xfrm>
            <a:off x="731520" y="983558"/>
            <a:ext cx="8465465" cy="5600122"/>
          </a:xfrm>
          <a:prstGeom prst="rect">
            <a:avLst/>
          </a:prstGeom>
        </p:spPr>
        <p:txBody>
          <a:bodyPr lIns="0" tIns="0" rIns="0" bIns="0" rtlCol="0" anchor="t">
            <a:spAutoFit/>
          </a:bodyPr>
          <a:lstStyle/>
          <a:p>
            <a:pPr algn="l">
              <a:lnSpc>
                <a:spcPts val="2131"/>
              </a:lnSpc>
            </a:pPr>
            <a:r>
              <a:rPr lang="en-US" sz="1522" dirty="0">
                <a:solidFill>
                  <a:srgbClr val="000000"/>
                </a:solidFill>
                <a:latin typeface="Montserrat"/>
              </a:rPr>
              <a:t>Data </a:t>
            </a:r>
            <a:r>
              <a:rPr lang="en-US" sz="1522" dirty="0" err="1">
                <a:solidFill>
                  <a:srgbClr val="000000"/>
                </a:solidFill>
                <a:latin typeface="Montserrat"/>
              </a:rPr>
              <a:t>Soucre</a:t>
            </a:r>
            <a:r>
              <a:rPr lang="en-US" sz="1522" dirty="0">
                <a:solidFill>
                  <a:srgbClr val="000000"/>
                </a:solidFill>
                <a:latin typeface="Montserrat"/>
              </a:rPr>
              <a:t> from Kaggle: </a:t>
            </a:r>
            <a:r>
              <a:rPr lang="en-US" sz="1522" u="sng" dirty="0">
                <a:solidFill>
                  <a:srgbClr val="000000"/>
                </a:solidFill>
                <a:latin typeface="Montserrat"/>
                <a:hlinkClick r:id="rId2" tooltip="https://www.kaggle.com/competitions/titanic"/>
              </a:rPr>
              <a:t>https://www.kaggle.com/competitions/titanic</a:t>
            </a:r>
          </a:p>
          <a:p>
            <a:pPr algn="l">
              <a:lnSpc>
                <a:spcPts val="2131"/>
              </a:lnSpc>
            </a:pPr>
            <a:endParaRPr lang="en-US" sz="1522" u="sng" dirty="0">
              <a:solidFill>
                <a:srgbClr val="000000"/>
              </a:solidFill>
              <a:latin typeface="Montserrat"/>
              <a:hlinkClick r:id="rId2" tooltip="https://www.kaggle.com/competitions/titanic"/>
            </a:endParaRPr>
          </a:p>
          <a:p>
            <a:pPr algn="l">
              <a:lnSpc>
                <a:spcPts val="2131"/>
              </a:lnSpc>
            </a:pPr>
            <a:r>
              <a:rPr lang="en-US" sz="1522" dirty="0">
                <a:solidFill>
                  <a:srgbClr val="000000"/>
                </a:solidFill>
                <a:latin typeface="Montserrat"/>
              </a:rPr>
              <a:t>This Project has 2 files csv:</a:t>
            </a:r>
            <a:r>
              <a:rPr lang="en-US" sz="1522" dirty="0">
                <a:solidFill>
                  <a:srgbClr val="000000"/>
                </a:solidFill>
                <a:latin typeface="Montserrat Bold"/>
              </a:rPr>
              <a:t> train.csv</a:t>
            </a:r>
            <a:r>
              <a:rPr lang="en-US" sz="1522" dirty="0">
                <a:solidFill>
                  <a:srgbClr val="000000"/>
                </a:solidFill>
                <a:latin typeface="Montserrat"/>
              </a:rPr>
              <a:t>,</a:t>
            </a:r>
            <a:r>
              <a:rPr lang="en-US" sz="1522" dirty="0">
                <a:solidFill>
                  <a:srgbClr val="000000"/>
                </a:solidFill>
                <a:latin typeface="Montserrat Bold"/>
              </a:rPr>
              <a:t> test.csv </a:t>
            </a:r>
          </a:p>
          <a:p>
            <a:pPr algn="l">
              <a:lnSpc>
                <a:spcPts val="2131"/>
              </a:lnSpc>
            </a:pPr>
            <a:endParaRPr lang="en-US" sz="1522" dirty="0">
              <a:solidFill>
                <a:srgbClr val="000000"/>
              </a:solidFill>
              <a:latin typeface="Montserrat Bold"/>
            </a:endParaRPr>
          </a:p>
          <a:p>
            <a:pPr algn="l">
              <a:lnSpc>
                <a:spcPts val="2131"/>
              </a:lnSpc>
            </a:pPr>
            <a:r>
              <a:rPr lang="en-US" sz="1522" dirty="0">
                <a:solidFill>
                  <a:srgbClr val="000000"/>
                </a:solidFill>
                <a:latin typeface="Montserrat Bold"/>
              </a:rPr>
              <a:t>file : train.csv (891 elements), test.csv(413 elements)</a:t>
            </a:r>
          </a:p>
          <a:p>
            <a:pPr algn="l">
              <a:lnSpc>
                <a:spcPts val="2131"/>
              </a:lnSpc>
            </a:pPr>
            <a:endParaRPr lang="en-US" sz="1522" dirty="0">
              <a:solidFill>
                <a:srgbClr val="000000"/>
              </a:solidFill>
              <a:latin typeface="Montserrat Bold"/>
            </a:endParaRPr>
          </a:p>
          <a:p>
            <a:pPr algn="l">
              <a:lnSpc>
                <a:spcPts val="2131"/>
              </a:lnSpc>
            </a:pPr>
            <a:r>
              <a:rPr lang="en-US" sz="1522" dirty="0" err="1">
                <a:solidFill>
                  <a:srgbClr val="000000"/>
                </a:solidFill>
                <a:latin typeface="Montserrat Bold"/>
              </a:rPr>
              <a:t>PassengerId</a:t>
            </a:r>
            <a:r>
              <a:rPr lang="en-US" sz="1522" dirty="0">
                <a:solidFill>
                  <a:srgbClr val="000000"/>
                </a:solidFill>
                <a:latin typeface="Montserrat"/>
              </a:rPr>
              <a:t>: Passenger ID.</a:t>
            </a:r>
          </a:p>
          <a:p>
            <a:pPr algn="l">
              <a:lnSpc>
                <a:spcPts val="2131"/>
              </a:lnSpc>
            </a:pPr>
            <a:r>
              <a:rPr lang="en-US" sz="1522" dirty="0">
                <a:solidFill>
                  <a:srgbClr val="000000"/>
                </a:solidFill>
                <a:latin typeface="Montserrat Bold"/>
              </a:rPr>
              <a:t>Survived</a:t>
            </a:r>
            <a:r>
              <a:rPr lang="en-US" sz="1522" dirty="0">
                <a:solidFill>
                  <a:srgbClr val="000000"/>
                </a:solidFill>
                <a:latin typeface="Montserrat"/>
              </a:rPr>
              <a:t>: Target variable, representing whether the passenger survived (1) or not (0).</a:t>
            </a:r>
          </a:p>
          <a:p>
            <a:pPr algn="l">
              <a:lnSpc>
                <a:spcPts val="2131"/>
              </a:lnSpc>
            </a:pPr>
            <a:r>
              <a:rPr lang="en-US" sz="1522" dirty="0" err="1">
                <a:solidFill>
                  <a:srgbClr val="000000"/>
                </a:solidFill>
                <a:latin typeface="Montserrat Bold"/>
              </a:rPr>
              <a:t>Pclass</a:t>
            </a:r>
            <a:r>
              <a:rPr lang="en-US" sz="1522" dirty="0">
                <a:solidFill>
                  <a:srgbClr val="000000"/>
                </a:solidFill>
                <a:latin typeface="Montserrat"/>
              </a:rPr>
              <a:t>: Passenger class.</a:t>
            </a:r>
          </a:p>
          <a:p>
            <a:pPr algn="l">
              <a:lnSpc>
                <a:spcPts val="2131"/>
              </a:lnSpc>
            </a:pPr>
            <a:r>
              <a:rPr lang="en-US" sz="1522" dirty="0">
                <a:solidFill>
                  <a:srgbClr val="000000"/>
                </a:solidFill>
                <a:latin typeface="Montserrat Bold"/>
              </a:rPr>
              <a:t>Name</a:t>
            </a:r>
            <a:r>
              <a:rPr lang="en-US" sz="1522" dirty="0">
                <a:solidFill>
                  <a:srgbClr val="000000"/>
                </a:solidFill>
                <a:latin typeface="Montserrat"/>
              </a:rPr>
              <a:t>: Passenger's name.</a:t>
            </a:r>
          </a:p>
          <a:p>
            <a:pPr algn="l">
              <a:lnSpc>
                <a:spcPts val="2131"/>
              </a:lnSpc>
            </a:pPr>
            <a:r>
              <a:rPr lang="en-US" sz="1522" dirty="0">
                <a:solidFill>
                  <a:srgbClr val="000000"/>
                </a:solidFill>
                <a:latin typeface="Montserrat Bold"/>
              </a:rPr>
              <a:t>Sex</a:t>
            </a:r>
            <a:r>
              <a:rPr lang="en-US" sz="1522" dirty="0">
                <a:solidFill>
                  <a:srgbClr val="000000"/>
                </a:solidFill>
                <a:latin typeface="Montserrat"/>
              </a:rPr>
              <a:t>: Passenger's gender.</a:t>
            </a:r>
          </a:p>
          <a:p>
            <a:pPr algn="l">
              <a:lnSpc>
                <a:spcPts val="2131"/>
              </a:lnSpc>
            </a:pPr>
            <a:r>
              <a:rPr lang="en-US" sz="1522" dirty="0">
                <a:solidFill>
                  <a:srgbClr val="000000"/>
                </a:solidFill>
                <a:latin typeface="Montserrat Bold"/>
              </a:rPr>
              <a:t>Age</a:t>
            </a:r>
            <a:r>
              <a:rPr lang="en-US" sz="1522" dirty="0">
                <a:solidFill>
                  <a:srgbClr val="000000"/>
                </a:solidFill>
                <a:latin typeface="Montserrat"/>
              </a:rPr>
              <a:t>: Passenger's age.</a:t>
            </a:r>
          </a:p>
          <a:p>
            <a:pPr algn="l">
              <a:lnSpc>
                <a:spcPts val="2131"/>
              </a:lnSpc>
            </a:pPr>
            <a:r>
              <a:rPr lang="en-US" sz="1522" dirty="0" err="1">
                <a:solidFill>
                  <a:srgbClr val="000000"/>
                </a:solidFill>
                <a:latin typeface="Montserrat Bold"/>
              </a:rPr>
              <a:t>SibSp</a:t>
            </a:r>
            <a:r>
              <a:rPr lang="en-US" sz="1522" dirty="0">
                <a:solidFill>
                  <a:srgbClr val="000000"/>
                </a:solidFill>
                <a:latin typeface="Montserrat"/>
              </a:rPr>
              <a:t>: Number of siblings or spouses accompanying.</a:t>
            </a:r>
          </a:p>
          <a:p>
            <a:pPr algn="l">
              <a:lnSpc>
                <a:spcPts val="2131"/>
              </a:lnSpc>
            </a:pPr>
            <a:r>
              <a:rPr lang="en-US" sz="1522" dirty="0">
                <a:solidFill>
                  <a:srgbClr val="000000"/>
                </a:solidFill>
                <a:latin typeface="Montserrat Bold"/>
              </a:rPr>
              <a:t>Parch</a:t>
            </a:r>
            <a:r>
              <a:rPr lang="en-US" sz="1522" dirty="0">
                <a:solidFill>
                  <a:srgbClr val="000000"/>
                </a:solidFill>
                <a:latin typeface="Montserrat"/>
              </a:rPr>
              <a:t>: Number of parents or children accompanying.</a:t>
            </a:r>
          </a:p>
          <a:p>
            <a:pPr algn="l">
              <a:lnSpc>
                <a:spcPts val="2131"/>
              </a:lnSpc>
            </a:pPr>
            <a:r>
              <a:rPr lang="en-US" sz="1522" dirty="0">
                <a:solidFill>
                  <a:srgbClr val="000000"/>
                </a:solidFill>
                <a:latin typeface="Montserrat Bold"/>
              </a:rPr>
              <a:t>Ticket</a:t>
            </a:r>
            <a:r>
              <a:rPr lang="en-US" sz="1522" dirty="0">
                <a:solidFill>
                  <a:srgbClr val="000000"/>
                </a:solidFill>
                <a:latin typeface="Montserrat"/>
              </a:rPr>
              <a:t>: Ticket number.</a:t>
            </a:r>
          </a:p>
          <a:p>
            <a:pPr algn="l">
              <a:lnSpc>
                <a:spcPts val="2131"/>
              </a:lnSpc>
            </a:pPr>
            <a:r>
              <a:rPr lang="en-US" sz="1522" dirty="0">
                <a:solidFill>
                  <a:srgbClr val="000000"/>
                </a:solidFill>
                <a:latin typeface="Montserrat Bold"/>
              </a:rPr>
              <a:t>Fare</a:t>
            </a:r>
            <a:r>
              <a:rPr lang="en-US" sz="1522" dirty="0">
                <a:solidFill>
                  <a:srgbClr val="000000"/>
                </a:solidFill>
                <a:latin typeface="Montserrat"/>
              </a:rPr>
              <a:t>: Ticket price.</a:t>
            </a:r>
          </a:p>
          <a:p>
            <a:pPr algn="l">
              <a:lnSpc>
                <a:spcPts val="2131"/>
              </a:lnSpc>
            </a:pPr>
            <a:r>
              <a:rPr lang="en-US" sz="1522" dirty="0">
                <a:solidFill>
                  <a:srgbClr val="000000"/>
                </a:solidFill>
                <a:latin typeface="Montserrat Bold"/>
              </a:rPr>
              <a:t>Cabin</a:t>
            </a:r>
            <a:r>
              <a:rPr lang="en-US" sz="1522" dirty="0">
                <a:solidFill>
                  <a:srgbClr val="000000"/>
                </a:solidFill>
                <a:latin typeface="Montserrat"/>
              </a:rPr>
              <a:t>: Passenger cabin.</a:t>
            </a:r>
          </a:p>
          <a:p>
            <a:pPr algn="l">
              <a:lnSpc>
                <a:spcPts val="2131"/>
              </a:lnSpc>
            </a:pPr>
            <a:r>
              <a:rPr lang="en-US" sz="1522" dirty="0">
                <a:solidFill>
                  <a:srgbClr val="000000"/>
                </a:solidFill>
                <a:latin typeface="Montserrat Bold"/>
              </a:rPr>
              <a:t>Embarked</a:t>
            </a:r>
            <a:r>
              <a:rPr lang="en-US" sz="1522" dirty="0">
                <a:solidFill>
                  <a:srgbClr val="000000"/>
                </a:solidFill>
                <a:latin typeface="Montserrat"/>
              </a:rPr>
              <a:t>: Port of embarkation.</a:t>
            </a:r>
          </a:p>
          <a:p>
            <a:pPr algn="l">
              <a:lnSpc>
                <a:spcPts val="2131"/>
              </a:lnSpc>
            </a:pPr>
            <a:endParaRPr lang="en-US" sz="1522" dirty="0">
              <a:solidFill>
                <a:srgbClr val="000000"/>
              </a:solidFill>
              <a:latin typeface="Montserrat"/>
            </a:endParaRPr>
          </a:p>
          <a:p>
            <a:pPr algn="l">
              <a:lnSpc>
                <a:spcPts val="2131"/>
              </a:lnSpc>
            </a:pPr>
            <a:r>
              <a:rPr lang="en-US" sz="1522" dirty="0">
                <a:solidFill>
                  <a:srgbClr val="000000"/>
                </a:solidFill>
                <a:latin typeface="Montserrat"/>
              </a:rPr>
              <a:t>But file test.csv not has </a:t>
            </a:r>
            <a:r>
              <a:rPr lang="en-US" sz="1522" dirty="0">
                <a:solidFill>
                  <a:srgbClr val="000000"/>
                </a:solidFill>
                <a:latin typeface="Montserrat Bold"/>
              </a:rPr>
              <a:t>Survived </a:t>
            </a:r>
            <a:r>
              <a:rPr lang="en-US" sz="1522" dirty="0">
                <a:solidFill>
                  <a:srgbClr val="000000"/>
                </a:solidFill>
                <a:latin typeface="Montserrat"/>
              </a:rPr>
              <a:t>column. So I must make prediction model for predict who survived</a:t>
            </a:r>
          </a:p>
        </p:txBody>
      </p:sp>
      <p:sp>
        <p:nvSpPr>
          <p:cNvPr id="4" name="AutoShape 4"/>
          <p:cNvSpPr/>
          <p:nvPr/>
        </p:nvSpPr>
        <p:spPr>
          <a:xfrm flipH="1" flipV="1">
            <a:off x="379547" y="1021658"/>
            <a:ext cx="0" cy="5562022"/>
          </a:xfrm>
          <a:prstGeom prst="line">
            <a:avLst/>
          </a:prstGeom>
          <a:ln w="9525" cap="flat">
            <a:solidFill>
              <a:srgbClr val="000000"/>
            </a:solidFill>
            <a:prstDash val="solid"/>
            <a:headEnd type="none" w="sm" len="sm"/>
            <a:tailEnd type="none" w="sm" len="sm"/>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731520" y="1348229"/>
            <a:ext cx="3945055" cy="5425091"/>
          </a:xfrm>
          <a:custGeom>
            <a:avLst/>
            <a:gdLst/>
            <a:ahLst/>
            <a:cxnLst/>
            <a:rect l="l" t="t" r="r" b="b"/>
            <a:pathLst>
              <a:path w="3945055" h="5425091">
                <a:moveTo>
                  <a:pt x="0" y="0"/>
                </a:moveTo>
                <a:lnTo>
                  <a:pt x="3945055" y="0"/>
                </a:lnTo>
                <a:lnTo>
                  <a:pt x="3945055" y="5425091"/>
                </a:lnTo>
                <a:lnTo>
                  <a:pt x="0" y="5425091"/>
                </a:lnTo>
                <a:lnTo>
                  <a:pt x="0" y="0"/>
                </a:lnTo>
                <a:close/>
              </a:path>
            </a:pathLst>
          </a:custGeom>
          <a:blipFill>
            <a:blip r:embed="rId2"/>
            <a:stretch>
              <a:fillRect l="-1328" r="-1328"/>
            </a:stretch>
          </a:blipFill>
        </p:spPr>
      </p:sp>
      <p:sp>
        <p:nvSpPr>
          <p:cNvPr id="3" name="TextBox 3"/>
          <p:cNvSpPr txBox="1"/>
          <p:nvPr/>
        </p:nvSpPr>
        <p:spPr>
          <a:xfrm>
            <a:off x="0" y="-66675"/>
            <a:ext cx="9753600" cy="1321942"/>
          </a:xfrm>
          <a:prstGeom prst="rect">
            <a:avLst/>
          </a:prstGeom>
        </p:spPr>
        <p:txBody>
          <a:bodyPr lIns="0" tIns="0" rIns="0" bIns="0" rtlCol="0" anchor="t">
            <a:spAutoFit/>
          </a:bodyPr>
          <a:lstStyle/>
          <a:p>
            <a:pPr algn="ctr">
              <a:lnSpc>
                <a:spcPts val="5362"/>
              </a:lnSpc>
            </a:pPr>
            <a:r>
              <a:rPr lang="en-US" sz="3830" dirty="0">
                <a:solidFill>
                  <a:srgbClr val="000000"/>
                </a:solidFill>
                <a:latin typeface="Lexend Deca"/>
              </a:rPr>
              <a:t>EDA</a:t>
            </a:r>
          </a:p>
          <a:p>
            <a:pPr algn="ctr">
              <a:lnSpc>
                <a:spcPts val="5362"/>
              </a:lnSpc>
            </a:pPr>
            <a:endParaRPr lang="en-US" sz="3830" dirty="0">
              <a:solidFill>
                <a:srgbClr val="000000"/>
              </a:solidFill>
              <a:latin typeface="Lexend Deca"/>
            </a:endParaRPr>
          </a:p>
        </p:txBody>
      </p:sp>
      <p:sp>
        <p:nvSpPr>
          <p:cNvPr id="4" name="TextBox 4"/>
          <p:cNvSpPr txBox="1"/>
          <p:nvPr/>
        </p:nvSpPr>
        <p:spPr>
          <a:xfrm>
            <a:off x="0" y="454407"/>
            <a:ext cx="9753600" cy="497076"/>
          </a:xfrm>
          <a:prstGeom prst="rect">
            <a:avLst/>
          </a:prstGeom>
        </p:spPr>
        <p:txBody>
          <a:bodyPr lIns="0" tIns="0" rIns="0" bIns="0" rtlCol="0" anchor="t">
            <a:spAutoFit/>
          </a:bodyPr>
          <a:lstStyle/>
          <a:p>
            <a:pPr algn="l">
              <a:lnSpc>
                <a:spcPts val="4102"/>
              </a:lnSpc>
            </a:pPr>
            <a:r>
              <a:rPr lang="en-US" sz="2930" dirty="0">
                <a:solidFill>
                  <a:srgbClr val="000000"/>
                </a:solidFill>
                <a:latin typeface="Lexend Deca"/>
              </a:rPr>
              <a:t>1.1 Initialize spark on </a:t>
            </a:r>
            <a:r>
              <a:rPr lang="en-US" sz="2930" dirty="0" err="1">
                <a:solidFill>
                  <a:srgbClr val="000000"/>
                </a:solidFill>
                <a:latin typeface="Lexend Deca"/>
              </a:rPr>
              <a:t>DataBricks</a:t>
            </a:r>
            <a:endParaRPr lang="en-US" sz="2930" dirty="0">
              <a:solidFill>
                <a:srgbClr val="000000"/>
              </a:solidFill>
              <a:latin typeface="Lexend Deca"/>
            </a:endParaRPr>
          </a:p>
        </p:txBody>
      </p:sp>
      <p:sp>
        <p:nvSpPr>
          <p:cNvPr id="5" name="TextBox 5"/>
          <p:cNvSpPr txBox="1"/>
          <p:nvPr/>
        </p:nvSpPr>
        <p:spPr>
          <a:xfrm>
            <a:off x="5438607" y="2237100"/>
            <a:ext cx="3049232" cy="1044389"/>
          </a:xfrm>
          <a:prstGeom prst="rect">
            <a:avLst/>
          </a:prstGeom>
        </p:spPr>
        <p:txBody>
          <a:bodyPr lIns="0" tIns="0" rIns="0" bIns="0" rtlCol="0" anchor="t">
            <a:spAutoFit/>
          </a:bodyPr>
          <a:lstStyle/>
          <a:p>
            <a:pPr algn="l">
              <a:lnSpc>
                <a:spcPts val="2810"/>
              </a:lnSpc>
            </a:pPr>
            <a:r>
              <a:rPr lang="en-US" sz="2007">
                <a:solidFill>
                  <a:srgbClr val="000000"/>
                </a:solidFill>
                <a:latin typeface="Montserrat"/>
              </a:rPr>
              <a:t>Import library needed</a:t>
            </a:r>
          </a:p>
          <a:p>
            <a:pPr algn="l">
              <a:lnSpc>
                <a:spcPts val="2810"/>
              </a:lnSpc>
            </a:pPr>
            <a:endParaRPr lang="en-US" sz="2007">
              <a:solidFill>
                <a:srgbClr val="000000"/>
              </a:solidFill>
              <a:latin typeface="Montserrat"/>
            </a:endParaRPr>
          </a:p>
          <a:p>
            <a:pPr algn="l">
              <a:lnSpc>
                <a:spcPts val="2810"/>
              </a:lnSpc>
            </a:pPr>
            <a:r>
              <a:rPr lang="en-US" sz="2007">
                <a:solidFill>
                  <a:srgbClr val="000000"/>
                </a:solidFill>
                <a:latin typeface="Montserrat Bold"/>
              </a:rPr>
              <a:t>Start Spark</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0" y="1205546"/>
            <a:ext cx="6428333" cy="4904109"/>
          </a:xfrm>
          <a:custGeom>
            <a:avLst/>
            <a:gdLst/>
            <a:ahLst/>
            <a:cxnLst/>
            <a:rect l="l" t="t" r="r" b="b"/>
            <a:pathLst>
              <a:path w="6428333" h="4904109">
                <a:moveTo>
                  <a:pt x="0" y="0"/>
                </a:moveTo>
                <a:lnTo>
                  <a:pt x="6428333" y="0"/>
                </a:lnTo>
                <a:lnTo>
                  <a:pt x="6428333" y="4904108"/>
                </a:lnTo>
                <a:lnTo>
                  <a:pt x="0" y="4904108"/>
                </a:lnTo>
                <a:lnTo>
                  <a:pt x="0" y="0"/>
                </a:lnTo>
                <a:close/>
              </a:path>
            </a:pathLst>
          </a:custGeom>
          <a:blipFill>
            <a:blip r:embed="rId2"/>
            <a:stretch>
              <a:fillRect l="-7113" r="-14677"/>
            </a:stretch>
          </a:blipFill>
        </p:spPr>
      </p:sp>
      <p:sp>
        <p:nvSpPr>
          <p:cNvPr id="3" name="Freeform 3"/>
          <p:cNvSpPr/>
          <p:nvPr/>
        </p:nvSpPr>
        <p:spPr>
          <a:xfrm>
            <a:off x="6499557" y="1205546"/>
            <a:ext cx="3254043" cy="4904109"/>
          </a:xfrm>
          <a:custGeom>
            <a:avLst/>
            <a:gdLst/>
            <a:ahLst/>
            <a:cxnLst/>
            <a:rect l="l" t="t" r="r" b="b"/>
            <a:pathLst>
              <a:path w="3254043" h="4904109">
                <a:moveTo>
                  <a:pt x="0" y="0"/>
                </a:moveTo>
                <a:lnTo>
                  <a:pt x="3254043" y="0"/>
                </a:lnTo>
                <a:lnTo>
                  <a:pt x="3254043" y="4904108"/>
                </a:lnTo>
                <a:lnTo>
                  <a:pt x="0" y="4904108"/>
                </a:lnTo>
                <a:lnTo>
                  <a:pt x="0" y="0"/>
                </a:lnTo>
                <a:close/>
              </a:path>
            </a:pathLst>
          </a:custGeom>
          <a:blipFill>
            <a:blip r:embed="rId3"/>
            <a:stretch>
              <a:fillRect r="-6474"/>
            </a:stretch>
          </a:blipFill>
        </p:spPr>
      </p:sp>
      <p:sp>
        <p:nvSpPr>
          <p:cNvPr id="4" name="TextBox 4"/>
          <p:cNvSpPr txBox="1"/>
          <p:nvPr/>
        </p:nvSpPr>
        <p:spPr>
          <a:xfrm>
            <a:off x="0" y="454407"/>
            <a:ext cx="9753600" cy="497076"/>
          </a:xfrm>
          <a:prstGeom prst="rect">
            <a:avLst/>
          </a:prstGeom>
        </p:spPr>
        <p:txBody>
          <a:bodyPr lIns="0" tIns="0" rIns="0" bIns="0" rtlCol="0" anchor="t">
            <a:spAutoFit/>
          </a:bodyPr>
          <a:lstStyle/>
          <a:p>
            <a:pPr algn="l">
              <a:lnSpc>
                <a:spcPts val="4102"/>
              </a:lnSpc>
            </a:pPr>
            <a:r>
              <a:rPr lang="en-US" sz="2930">
                <a:solidFill>
                  <a:srgbClr val="000000"/>
                </a:solidFill>
                <a:latin typeface="Lexend Deca"/>
              </a:rPr>
              <a:t>1.2 EDA</a:t>
            </a:r>
          </a:p>
        </p:txBody>
      </p:sp>
      <p:sp>
        <p:nvSpPr>
          <p:cNvPr id="5" name="TextBox 5"/>
          <p:cNvSpPr txBox="1"/>
          <p:nvPr/>
        </p:nvSpPr>
        <p:spPr>
          <a:xfrm>
            <a:off x="0" y="-66675"/>
            <a:ext cx="9753600" cy="645667"/>
          </a:xfrm>
          <a:prstGeom prst="rect">
            <a:avLst/>
          </a:prstGeom>
        </p:spPr>
        <p:txBody>
          <a:bodyPr lIns="0" tIns="0" rIns="0" bIns="0" rtlCol="0" anchor="t">
            <a:spAutoFit/>
          </a:bodyPr>
          <a:lstStyle/>
          <a:p>
            <a:pPr algn="ctr">
              <a:lnSpc>
                <a:spcPts val="5362"/>
              </a:lnSpc>
            </a:pPr>
            <a:r>
              <a:rPr lang="en-US" sz="3830" dirty="0">
                <a:solidFill>
                  <a:srgbClr val="000000"/>
                </a:solidFill>
                <a:latin typeface="Lexend Deca"/>
              </a:rPr>
              <a:t>EDA</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158866" y="951483"/>
            <a:ext cx="4217320" cy="1220534"/>
          </a:xfrm>
          <a:custGeom>
            <a:avLst/>
            <a:gdLst/>
            <a:ahLst/>
            <a:cxnLst/>
            <a:rect l="l" t="t" r="r" b="b"/>
            <a:pathLst>
              <a:path w="4217320" h="1220534">
                <a:moveTo>
                  <a:pt x="0" y="0"/>
                </a:moveTo>
                <a:lnTo>
                  <a:pt x="4217320" y="0"/>
                </a:lnTo>
                <a:lnTo>
                  <a:pt x="4217320" y="1220534"/>
                </a:lnTo>
                <a:lnTo>
                  <a:pt x="0" y="1220534"/>
                </a:lnTo>
                <a:lnTo>
                  <a:pt x="0" y="0"/>
                </a:lnTo>
                <a:close/>
              </a:path>
            </a:pathLst>
          </a:custGeom>
          <a:blipFill>
            <a:blip r:embed="rId2"/>
            <a:stretch>
              <a:fillRect/>
            </a:stretch>
          </a:blipFill>
        </p:spPr>
      </p:sp>
      <p:sp>
        <p:nvSpPr>
          <p:cNvPr id="3" name="Freeform 3"/>
          <p:cNvSpPr/>
          <p:nvPr/>
        </p:nvSpPr>
        <p:spPr>
          <a:xfrm>
            <a:off x="158866" y="2236124"/>
            <a:ext cx="2471586" cy="4882785"/>
          </a:xfrm>
          <a:custGeom>
            <a:avLst/>
            <a:gdLst/>
            <a:ahLst/>
            <a:cxnLst/>
            <a:rect l="l" t="t" r="r" b="b"/>
            <a:pathLst>
              <a:path w="2471586" h="4882785">
                <a:moveTo>
                  <a:pt x="0" y="0"/>
                </a:moveTo>
                <a:lnTo>
                  <a:pt x="2471586" y="0"/>
                </a:lnTo>
                <a:lnTo>
                  <a:pt x="2471586" y="4882785"/>
                </a:lnTo>
                <a:lnTo>
                  <a:pt x="0" y="4882785"/>
                </a:lnTo>
                <a:lnTo>
                  <a:pt x="0" y="0"/>
                </a:lnTo>
                <a:close/>
              </a:path>
            </a:pathLst>
          </a:custGeom>
          <a:blipFill>
            <a:blip r:embed="rId3"/>
            <a:stretch>
              <a:fillRect/>
            </a:stretch>
          </a:blipFill>
        </p:spPr>
      </p:sp>
      <p:sp>
        <p:nvSpPr>
          <p:cNvPr id="4" name="Freeform 4"/>
          <p:cNvSpPr/>
          <p:nvPr/>
        </p:nvSpPr>
        <p:spPr>
          <a:xfrm>
            <a:off x="2915948" y="2587954"/>
            <a:ext cx="6497057" cy="4179126"/>
          </a:xfrm>
          <a:custGeom>
            <a:avLst/>
            <a:gdLst/>
            <a:ahLst/>
            <a:cxnLst/>
            <a:rect l="l" t="t" r="r" b="b"/>
            <a:pathLst>
              <a:path w="6497057" h="4179126">
                <a:moveTo>
                  <a:pt x="0" y="0"/>
                </a:moveTo>
                <a:lnTo>
                  <a:pt x="6497057" y="0"/>
                </a:lnTo>
                <a:lnTo>
                  <a:pt x="6497057" y="4179126"/>
                </a:lnTo>
                <a:lnTo>
                  <a:pt x="0" y="4179126"/>
                </a:lnTo>
                <a:lnTo>
                  <a:pt x="0" y="0"/>
                </a:lnTo>
                <a:close/>
              </a:path>
            </a:pathLst>
          </a:custGeom>
          <a:blipFill>
            <a:blip r:embed="rId4"/>
            <a:stretch>
              <a:fillRect/>
            </a:stretch>
          </a:blipFill>
        </p:spPr>
      </p:sp>
      <p:sp>
        <p:nvSpPr>
          <p:cNvPr id="5" name="TextBox 5"/>
          <p:cNvSpPr txBox="1"/>
          <p:nvPr/>
        </p:nvSpPr>
        <p:spPr>
          <a:xfrm>
            <a:off x="0" y="454407"/>
            <a:ext cx="9753600" cy="497076"/>
          </a:xfrm>
          <a:prstGeom prst="rect">
            <a:avLst/>
          </a:prstGeom>
        </p:spPr>
        <p:txBody>
          <a:bodyPr lIns="0" tIns="0" rIns="0" bIns="0" rtlCol="0" anchor="t">
            <a:spAutoFit/>
          </a:bodyPr>
          <a:lstStyle/>
          <a:p>
            <a:pPr algn="l">
              <a:lnSpc>
                <a:spcPts val="4102"/>
              </a:lnSpc>
            </a:pPr>
            <a:r>
              <a:rPr lang="en-US" sz="2930" dirty="0">
                <a:solidFill>
                  <a:srgbClr val="000000"/>
                </a:solidFill>
                <a:latin typeface="Lexend Deca"/>
              </a:rPr>
              <a:t>1.2 EDA</a:t>
            </a:r>
          </a:p>
        </p:txBody>
      </p:sp>
      <p:sp>
        <p:nvSpPr>
          <p:cNvPr id="6" name="TextBox 6"/>
          <p:cNvSpPr txBox="1"/>
          <p:nvPr/>
        </p:nvSpPr>
        <p:spPr>
          <a:xfrm>
            <a:off x="0" y="-66675"/>
            <a:ext cx="9753600" cy="645667"/>
          </a:xfrm>
          <a:prstGeom prst="rect">
            <a:avLst/>
          </a:prstGeom>
        </p:spPr>
        <p:txBody>
          <a:bodyPr lIns="0" tIns="0" rIns="0" bIns="0" rtlCol="0" anchor="t">
            <a:spAutoFit/>
          </a:bodyPr>
          <a:lstStyle/>
          <a:p>
            <a:pPr algn="ctr">
              <a:lnSpc>
                <a:spcPts val="5362"/>
              </a:lnSpc>
            </a:pPr>
            <a:r>
              <a:rPr lang="en-US" sz="3830">
                <a:solidFill>
                  <a:srgbClr val="000000"/>
                </a:solidFill>
                <a:latin typeface="Lexend Deca"/>
              </a:rPr>
              <a:t>EDA</a:t>
            </a:r>
          </a:p>
        </p:txBody>
      </p:sp>
      <p:sp>
        <p:nvSpPr>
          <p:cNvPr id="7" name="TextBox 7"/>
          <p:cNvSpPr txBox="1"/>
          <p:nvPr/>
        </p:nvSpPr>
        <p:spPr>
          <a:xfrm>
            <a:off x="4953951" y="1196718"/>
            <a:ext cx="3049232" cy="691964"/>
          </a:xfrm>
          <a:prstGeom prst="rect">
            <a:avLst/>
          </a:prstGeom>
        </p:spPr>
        <p:txBody>
          <a:bodyPr lIns="0" tIns="0" rIns="0" bIns="0" rtlCol="0" anchor="t">
            <a:spAutoFit/>
          </a:bodyPr>
          <a:lstStyle/>
          <a:p>
            <a:pPr algn="l">
              <a:lnSpc>
                <a:spcPts val="2810"/>
              </a:lnSpc>
            </a:pPr>
            <a:r>
              <a:rPr lang="en-US" sz="2007" dirty="0">
                <a:solidFill>
                  <a:srgbClr val="000000"/>
                </a:solidFill>
                <a:latin typeface="Montserrat"/>
              </a:rPr>
              <a:t>Compare survivor ages before EDA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0" y="1153618"/>
            <a:ext cx="5525914" cy="3586631"/>
          </a:xfrm>
          <a:custGeom>
            <a:avLst/>
            <a:gdLst/>
            <a:ahLst/>
            <a:cxnLst/>
            <a:rect l="l" t="t" r="r" b="b"/>
            <a:pathLst>
              <a:path w="5525914" h="3586631">
                <a:moveTo>
                  <a:pt x="0" y="0"/>
                </a:moveTo>
                <a:lnTo>
                  <a:pt x="5525914" y="0"/>
                </a:lnTo>
                <a:lnTo>
                  <a:pt x="5525914" y="3586631"/>
                </a:lnTo>
                <a:lnTo>
                  <a:pt x="0" y="3586631"/>
                </a:lnTo>
                <a:lnTo>
                  <a:pt x="0" y="0"/>
                </a:lnTo>
                <a:close/>
              </a:path>
            </a:pathLst>
          </a:custGeom>
          <a:blipFill>
            <a:blip r:embed="rId2"/>
            <a:stretch>
              <a:fillRect/>
            </a:stretch>
          </a:blipFill>
        </p:spPr>
      </p:sp>
      <p:sp>
        <p:nvSpPr>
          <p:cNvPr id="3" name="Freeform 3"/>
          <p:cNvSpPr/>
          <p:nvPr/>
        </p:nvSpPr>
        <p:spPr>
          <a:xfrm>
            <a:off x="5051344" y="2391117"/>
            <a:ext cx="4585212" cy="4924083"/>
          </a:xfrm>
          <a:custGeom>
            <a:avLst/>
            <a:gdLst/>
            <a:ahLst/>
            <a:cxnLst/>
            <a:rect l="l" t="t" r="r" b="b"/>
            <a:pathLst>
              <a:path w="4585212" h="4924083">
                <a:moveTo>
                  <a:pt x="0" y="0"/>
                </a:moveTo>
                <a:lnTo>
                  <a:pt x="4585213" y="0"/>
                </a:lnTo>
                <a:lnTo>
                  <a:pt x="4585213" y="4924083"/>
                </a:lnTo>
                <a:lnTo>
                  <a:pt x="0" y="4924083"/>
                </a:lnTo>
                <a:lnTo>
                  <a:pt x="0" y="0"/>
                </a:lnTo>
                <a:close/>
              </a:path>
            </a:pathLst>
          </a:custGeom>
          <a:blipFill>
            <a:blip r:embed="rId3"/>
            <a:stretch>
              <a:fillRect/>
            </a:stretch>
          </a:blipFill>
        </p:spPr>
      </p:sp>
      <p:sp>
        <p:nvSpPr>
          <p:cNvPr id="4" name="TextBox 4"/>
          <p:cNvSpPr txBox="1"/>
          <p:nvPr/>
        </p:nvSpPr>
        <p:spPr>
          <a:xfrm>
            <a:off x="0" y="454407"/>
            <a:ext cx="9753600" cy="497076"/>
          </a:xfrm>
          <a:prstGeom prst="rect">
            <a:avLst/>
          </a:prstGeom>
        </p:spPr>
        <p:txBody>
          <a:bodyPr lIns="0" tIns="0" rIns="0" bIns="0" rtlCol="0" anchor="t">
            <a:spAutoFit/>
          </a:bodyPr>
          <a:lstStyle/>
          <a:p>
            <a:pPr algn="l">
              <a:lnSpc>
                <a:spcPts val="4102"/>
              </a:lnSpc>
            </a:pPr>
            <a:r>
              <a:rPr lang="en-US" sz="2930">
                <a:solidFill>
                  <a:srgbClr val="000000"/>
                </a:solidFill>
                <a:latin typeface="Lexend Deca"/>
              </a:rPr>
              <a:t>1.2 EDA</a:t>
            </a:r>
          </a:p>
        </p:txBody>
      </p:sp>
      <p:sp>
        <p:nvSpPr>
          <p:cNvPr id="5" name="TextBox 5"/>
          <p:cNvSpPr txBox="1"/>
          <p:nvPr/>
        </p:nvSpPr>
        <p:spPr>
          <a:xfrm>
            <a:off x="0" y="-66675"/>
            <a:ext cx="9753600" cy="645667"/>
          </a:xfrm>
          <a:prstGeom prst="rect">
            <a:avLst/>
          </a:prstGeom>
        </p:spPr>
        <p:txBody>
          <a:bodyPr lIns="0" tIns="0" rIns="0" bIns="0" rtlCol="0" anchor="t">
            <a:spAutoFit/>
          </a:bodyPr>
          <a:lstStyle/>
          <a:p>
            <a:pPr algn="ctr">
              <a:lnSpc>
                <a:spcPts val="5362"/>
              </a:lnSpc>
            </a:pPr>
            <a:r>
              <a:rPr lang="en-US" sz="3830">
                <a:solidFill>
                  <a:srgbClr val="000000"/>
                </a:solidFill>
                <a:latin typeface="Lexend Deca"/>
              </a:rPr>
              <a:t>EDA</a:t>
            </a:r>
          </a:p>
        </p:txBody>
      </p:sp>
      <p:sp>
        <p:nvSpPr>
          <p:cNvPr id="6" name="TextBox 6"/>
          <p:cNvSpPr txBox="1"/>
          <p:nvPr/>
        </p:nvSpPr>
        <p:spPr>
          <a:xfrm>
            <a:off x="5819335" y="1306268"/>
            <a:ext cx="3049232" cy="691964"/>
          </a:xfrm>
          <a:prstGeom prst="rect">
            <a:avLst/>
          </a:prstGeom>
        </p:spPr>
        <p:txBody>
          <a:bodyPr lIns="0" tIns="0" rIns="0" bIns="0" rtlCol="0" anchor="t">
            <a:spAutoFit/>
          </a:bodyPr>
          <a:lstStyle/>
          <a:p>
            <a:pPr algn="l">
              <a:lnSpc>
                <a:spcPts val="2810"/>
              </a:lnSpc>
            </a:pPr>
            <a:r>
              <a:rPr lang="en-US" sz="2007">
                <a:solidFill>
                  <a:srgbClr val="000000"/>
                </a:solidFill>
                <a:latin typeface="Montserrat"/>
              </a:rPr>
              <a:t>They have 3 columns contains null values</a:t>
            </a:r>
          </a:p>
        </p:txBody>
      </p:sp>
      <p:sp>
        <p:nvSpPr>
          <p:cNvPr id="7" name="TextBox 7"/>
          <p:cNvSpPr txBox="1"/>
          <p:nvPr/>
        </p:nvSpPr>
        <p:spPr>
          <a:xfrm>
            <a:off x="907085" y="5273649"/>
            <a:ext cx="3049232" cy="691964"/>
          </a:xfrm>
          <a:prstGeom prst="rect">
            <a:avLst/>
          </a:prstGeom>
        </p:spPr>
        <p:txBody>
          <a:bodyPr lIns="0" tIns="0" rIns="0" bIns="0" rtlCol="0" anchor="t">
            <a:spAutoFit/>
          </a:bodyPr>
          <a:lstStyle/>
          <a:p>
            <a:pPr algn="l">
              <a:lnSpc>
                <a:spcPts val="2810"/>
              </a:lnSpc>
            </a:pPr>
            <a:r>
              <a:rPr lang="en-US" sz="2007">
                <a:solidFill>
                  <a:srgbClr val="000000"/>
                </a:solidFill>
                <a:latin typeface="Montserrat"/>
              </a:rPr>
              <a:t>They have 4 columns contains outlier values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585216" y="1115344"/>
            <a:ext cx="3803525" cy="4610653"/>
          </a:xfrm>
          <a:custGeom>
            <a:avLst/>
            <a:gdLst/>
            <a:ahLst/>
            <a:cxnLst/>
            <a:rect l="l" t="t" r="r" b="b"/>
            <a:pathLst>
              <a:path w="3803525" h="4610653">
                <a:moveTo>
                  <a:pt x="0" y="0"/>
                </a:moveTo>
                <a:lnTo>
                  <a:pt x="3803525" y="0"/>
                </a:lnTo>
                <a:lnTo>
                  <a:pt x="3803525" y="4610652"/>
                </a:lnTo>
                <a:lnTo>
                  <a:pt x="0" y="4610652"/>
                </a:lnTo>
                <a:lnTo>
                  <a:pt x="0" y="0"/>
                </a:lnTo>
                <a:close/>
              </a:path>
            </a:pathLst>
          </a:custGeom>
          <a:blipFill>
            <a:blip r:embed="rId2"/>
            <a:stretch>
              <a:fillRect/>
            </a:stretch>
          </a:blipFill>
        </p:spPr>
      </p:sp>
      <p:sp>
        <p:nvSpPr>
          <p:cNvPr id="3" name="Freeform 3"/>
          <p:cNvSpPr/>
          <p:nvPr/>
        </p:nvSpPr>
        <p:spPr>
          <a:xfrm>
            <a:off x="5222900" y="1115344"/>
            <a:ext cx="3405844" cy="6077676"/>
          </a:xfrm>
          <a:custGeom>
            <a:avLst/>
            <a:gdLst/>
            <a:ahLst/>
            <a:cxnLst/>
            <a:rect l="l" t="t" r="r" b="b"/>
            <a:pathLst>
              <a:path w="3405844" h="6077676">
                <a:moveTo>
                  <a:pt x="0" y="0"/>
                </a:moveTo>
                <a:lnTo>
                  <a:pt x="3405844" y="0"/>
                </a:lnTo>
                <a:lnTo>
                  <a:pt x="3405844" y="6077675"/>
                </a:lnTo>
                <a:lnTo>
                  <a:pt x="0" y="6077675"/>
                </a:lnTo>
                <a:lnTo>
                  <a:pt x="0" y="0"/>
                </a:lnTo>
                <a:close/>
              </a:path>
            </a:pathLst>
          </a:custGeom>
          <a:blipFill>
            <a:blip r:embed="rId3"/>
            <a:stretch>
              <a:fillRect l="-238" r="-1269"/>
            </a:stretch>
          </a:blipFill>
        </p:spPr>
      </p:sp>
      <p:sp>
        <p:nvSpPr>
          <p:cNvPr id="4" name="TextBox 4"/>
          <p:cNvSpPr txBox="1"/>
          <p:nvPr/>
        </p:nvSpPr>
        <p:spPr>
          <a:xfrm>
            <a:off x="0" y="454407"/>
            <a:ext cx="9753600" cy="497076"/>
          </a:xfrm>
          <a:prstGeom prst="rect">
            <a:avLst/>
          </a:prstGeom>
        </p:spPr>
        <p:txBody>
          <a:bodyPr lIns="0" tIns="0" rIns="0" bIns="0" rtlCol="0" anchor="t">
            <a:spAutoFit/>
          </a:bodyPr>
          <a:lstStyle/>
          <a:p>
            <a:pPr algn="l">
              <a:lnSpc>
                <a:spcPts val="4102"/>
              </a:lnSpc>
            </a:pPr>
            <a:r>
              <a:rPr lang="en-US" sz="2930" dirty="0">
                <a:solidFill>
                  <a:srgbClr val="000000"/>
                </a:solidFill>
                <a:latin typeface="Lexend Deca"/>
              </a:rPr>
              <a:t>1.3 Check information before filtering data</a:t>
            </a:r>
          </a:p>
        </p:txBody>
      </p:sp>
      <p:sp>
        <p:nvSpPr>
          <p:cNvPr id="5" name="TextBox 5"/>
          <p:cNvSpPr txBox="1"/>
          <p:nvPr/>
        </p:nvSpPr>
        <p:spPr>
          <a:xfrm>
            <a:off x="0" y="-66675"/>
            <a:ext cx="9753600" cy="645667"/>
          </a:xfrm>
          <a:prstGeom prst="rect">
            <a:avLst/>
          </a:prstGeom>
        </p:spPr>
        <p:txBody>
          <a:bodyPr lIns="0" tIns="0" rIns="0" bIns="0" rtlCol="0" anchor="t">
            <a:spAutoFit/>
          </a:bodyPr>
          <a:lstStyle/>
          <a:p>
            <a:pPr algn="ctr">
              <a:lnSpc>
                <a:spcPts val="5362"/>
              </a:lnSpc>
            </a:pPr>
            <a:r>
              <a:rPr lang="en-US" sz="3830">
                <a:solidFill>
                  <a:srgbClr val="000000"/>
                </a:solidFill>
                <a:latin typeface="Lexend Deca"/>
              </a:rPr>
              <a:t>EDA</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140452" y="105339"/>
            <a:ext cx="6142813" cy="2630619"/>
          </a:xfrm>
          <a:custGeom>
            <a:avLst/>
            <a:gdLst/>
            <a:ahLst/>
            <a:cxnLst/>
            <a:rect l="l" t="t" r="r" b="b"/>
            <a:pathLst>
              <a:path w="6142813" h="2630619">
                <a:moveTo>
                  <a:pt x="0" y="0"/>
                </a:moveTo>
                <a:lnTo>
                  <a:pt x="6142812" y="0"/>
                </a:lnTo>
                <a:lnTo>
                  <a:pt x="6142812" y="2630619"/>
                </a:lnTo>
                <a:lnTo>
                  <a:pt x="0" y="2630619"/>
                </a:lnTo>
                <a:lnTo>
                  <a:pt x="0" y="0"/>
                </a:lnTo>
                <a:close/>
              </a:path>
            </a:pathLst>
          </a:custGeom>
          <a:blipFill>
            <a:blip r:embed="rId2"/>
            <a:stretch>
              <a:fillRect/>
            </a:stretch>
          </a:blipFill>
        </p:spPr>
      </p:sp>
      <p:sp>
        <p:nvSpPr>
          <p:cNvPr id="3" name="Freeform 3"/>
          <p:cNvSpPr/>
          <p:nvPr/>
        </p:nvSpPr>
        <p:spPr>
          <a:xfrm>
            <a:off x="140452" y="2981840"/>
            <a:ext cx="4439760" cy="2370454"/>
          </a:xfrm>
          <a:custGeom>
            <a:avLst/>
            <a:gdLst/>
            <a:ahLst/>
            <a:cxnLst/>
            <a:rect l="l" t="t" r="r" b="b"/>
            <a:pathLst>
              <a:path w="4439760" h="2370454">
                <a:moveTo>
                  <a:pt x="0" y="0"/>
                </a:moveTo>
                <a:lnTo>
                  <a:pt x="4439760" y="0"/>
                </a:lnTo>
                <a:lnTo>
                  <a:pt x="4439760" y="2370455"/>
                </a:lnTo>
                <a:lnTo>
                  <a:pt x="0" y="2370455"/>
                </a:lnTo>
                <a:lnTo>
                  <a:pt x="0" y="0"/>
                </a:lnTo>
                <a:close/>
              </a:path>
            </a:pathLst>
          </a:custGeom>
          <a:blipFill>
            <a:blip r:embed="rId3"/>
            <a:stretch>
              <a:fillRect r="-1153"/>
            </a:stretch>
          </a:blipFill>
        </p:spPr>
      </p:sp>
      <p:sp>
        <p:nvSpPr>
          <p:cNvPr id="4" name="Freeform 4"/>
          <p:cNvSpPr/>
          <p:nvPr/>
        </p:nvSpPr>
        <p:spPr>
          <a:xfrm>
            <a:off x="4701652" y="2981840"/>
            <a:ext cx="5051948" cy="2370454"/>
          </a:xfrm>
          <a:custGeom>
            <a:avLst/>
            <a:gdLst/>
            <a:ahLst/>
            <a:cxnLst/>
            <a:rect l="l" t="t" r="r" b="b"/>
            <a:pathLst>
              <a:path w="5051948" h="2370454">
                <a:moveTo>
                  <a:pt x="0" y="0"/>
                </a:moveTo>
                <a:lnTo>
                  <a:pt x="5051948" y="0"/>
                </a:lnTo>
                <a:lnTo>
                  <a:pt x="5051948" y="2370455"/>
                </a:lnTo>
                <a:lnTo>
                  <a:pt x="0" y="2370455"/>
                </a:lnTo>
                <a:lnTo>
                  <a:pt x="0" y="0"/>
                </a:lnTo>
                <a:close/>
              </a:path>
            </a:pathLst>
          </a:custGeom>
          <a:blipFill>
            <a:blip r:embed="rId4"/>
            <a:stretch>
              <a:fillRect t="-2391" r="-231" b="-2391"/>
            </a:stretch>
          </a:blipFill>
        </p:spPr>
      </p:sp>
      <p:sp>
        <p:nvSpPr>
          <p:cNvPr id="5" name="Freeform 5"/>
          <p:cNvSpPr/>
          <p:nvPr/>
        </p:nvSpPr>
        <p:spPr>
          <a:xfrm>
            <a:off x="140452" y="6044709"/>
            <a:ext cx="4439760" cy="425142"/>
          </a:xfrm>
          <a:custGeom>
            <a:avLst/>
            <a:gdLst/>
            <a:ahLst/>
            <a:cxnLst/>
            <a:rect l="l" t="t" r="r" b="b"/>
            <a:pathLst>
              <a:path w="4439760" h="425142">
                <a:moveTo>
                  <a:pt x="0" y="0"/>
                </a:moveTo>
                <a:lnTo>
                  <a:pt x="4439760" y="0"/>
                </a:lnTo>
                <a:lnTo>
                  <a:pt x="4439760" y="425141"/>
                </a:lnTo>
                <a:lnTo>
                  <a:pt x="0" y="425141"/>
                </a:lnTo>
                <a:lnTo>
                  <a:pt x="0" y="0"/>
                </a:lnTo>
                <a:close/>
              </a:path>
            </a:pathLst>
          </a:custGeom>
          <a:blipFill>
            <a:blip r:embed="rId5"/>
            <a:stretch>
              <a:fillRect r="-29671"/>
            </a:stretch>
          </a:blipFill>
        </p:spPr>
      </p:sp>
      <p:sp>
        <p:nvSpPr>
          <p:cNvPr id="6" name="Freeform 6"/>
          <p:cNvSpPr/>
          <p:nvPr/>
        </p:nvSpPr>
        <p:spPr>
          <a:xfrm>
            <a:off x="140452" y="5456961"/>
            <a:ext cx="4439760" cy="483081"/>
          </a:xfrm>
          <a:custGeom>
            <a:avLst/>
            <a:gdLst/>
            <a:ahLst/>
            <a:cxnLst/>
            <a:rect l="l" t="t" r="r" b="b"/>
            <a:pathLst>
              <a:path w="4439760" h="483081">
                <a:moveTo>
                  <a:pt x="0" y="0"/>
                </a:moveTo>
                <a:lnTo>
                  <a:pt x="4439760" y="0"/>
                </a:lnTo>
                <a:lnTo>
                  <a:pt x="4439760" y="483081"/>
                </a:lnTo>
                <a:lnTo>
                  <a:pt x="0" y="483081"/>
                </a:lnTo>
                <a:lnTo>
                  <a:pt x="0" y="0"/>
                </a:lnTo>
                <a:close/>
              </a:path>
            </a:pathLst>
          </a:custGeom>
          <a:blipFill>
            <a:blip r:embed="rId6"/>
            <a:stretch>
              <a:fillRect t="-429" b="-429"/>
            </a:stretch>
          </a:blipFill>
        </p:spPr>
      </p:sp>
      <p:sp>
        <p:nvSpPr>
          <p:cNvPr id="7" name="Freeform 7"/>
          <p:cNvSpPr/>
          <p:nvPr/>
        </p:nvSpPr>
        <p:spPr>
          <a:xfrm>
            <a:off x="4701652" y="5456961"/>
            <a:ext cx="5051948" cy="701932"/>
          </a:xfrm>
          <a:custGeom>
            <a:avLst/>
            <a:gdLst/>
            <a:ahLst/>
            <a:cxnLst/>
            <a:rect l="l" t="t" r="r" b="b"/>
            <a:pathLst>
              <a:path w="5051948" h="701932">
                <a:moveTo>
                  <a:pt x="0" y="0"/>
                </a:moveTo>
                <a:lnTo>
                  <a:pt x="5051948" y="0"/>
                </a:lnTo>
                <a:lnTo>
                  <a:pt x="5051948" y="701933"/>
                </a:lnTo>
                <a:lnTo>
                  <a:pt x="0" y="701933"/>
                </a:lnTo>
                <a:lnTo>
                  <a:pt x="0" y="0"/>
                </a:lnTo>
                <a:close/>
              </a:path>
            </a:pathLst>
          </a:custGeom>
          <a:blipFill>
            <a:blip r:embed="rId7"/>
            <a:stretch>
              <a:fillRect t="-2779" b="-2779"/>
            </a:stretch>
          </a:blipFill>
        </p:spPr>
      </p:sp>
      <p:sp>
        <p:nvSpPr>
          <p:cNvPr id="8" name="Freeform 8"/>
          <p:cNvSpPr/>
          <p:nvPr/>
        </p:nvSpPr>
        <p:spPr>
          <a:xfrm>
            <a:off x="4701652" y="6263669"/>
            <a:ext cx="5051948" cy="819011"/>
          </a:xfrm>
          <a:custGeom>
            <a:avLst/>
            <a:gdLst/>
            <a:ahLst/>
            <a:cxnLst/>
            <a:rect l="l" t="t" r="r" b="b"/>
            <a:pathLst>
              <a:path w="5051948" h="819011">
                <a:moveTo>
                  <a:pt x="0" y="0"/>
                </a:moveTo>
                <a:lnTo>
                  <a:pt x="5051948" y="0"/>
                </a:lnTo>
                <a:lnTo>
                  <a:pt x="5051948" y="819010"/>
                </a:lnTo>
                <a:lnTo>
                  <a:pt x="0" y="819010"/>
                </a:lnTo>
                <a:lnTo>
                  <a:pt x="0" y="0"/>
                </a:lnTo>
                <a:close/>
              </a:path>
            </a:pathLst>
          </a:custGeom>
          <a:blipFill>
            <a:blip r:embed="rId8"/>
            <a:stretch>
              <a:fillRect t="-206" r="-10990" b="-206"/>
            </a:stretch>
          </a:blipFill>
        </p:spPr>
      </p:sp>
      <p:sp>
        <p:nvSpPr>
          <p:cNvPr id="9" name="TextBox 9"/>
          <p:cNvSpPr txBox="1"/>
          <p:nvPr/>
        </p:nvSpPr>
        <p:spPr>
          <a:xfrm>
            <a:off x="6537709" y="879404"/>
            <a:ext cx="3049232" cy="1044389"/>
          </a:xfrm>
          <a:prstGeom prst="rect">
            <a:avLst/>
          </a:prstGeom>
        </p:spPr>
        <p:txBody>
          <a:bodyPr lIns="0" tIns="0" rIns="0" bIns="0" rtlCol="0" anchor="t">
            <a:spAutoFit/>
          </a:bodyPr>
          <a:lstStyle/>
          <a:p>
            <a:pPr algn="l">
              <a:lnSpc>
                <a:spcPts val="2810"/>
              </a:lnSpc>
            </a:pPr>
            <a:r>
              <a:rPr lang="en-US" sz="2007">
                <a:solidFill>
                  <a:srgbClr val="000000"/>
                </a:solidFill>
                <a:latin typeface="Montserrat"/>
              </a:rPr>
              <a:t>outlier values in data is </a:t>
            </a:r>
            <a:r>
              <a:rPr lang="en-US" sz="2007">
                <a:solidFill>
                  <a:srgbClr val="000000"/>
                </a:solidFill>
                <a:latin typeface="Montserrat Bold"/>
              </a:rPr>
              <a:t>real </a:t>
            </a:r>
            <a:r>
              <a:rPr lang="en-US" sz="2007">
                <a:solidFill>
                  <a:srgbClr val="000000"/>
                </a:solidFill>
                <a:latin typeface="Montserrat"/>
              </a:rPr>
              <a:t>, so keep data for analyst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154321" y="1217117"/>
            <a:ext cx="6237974" cy="4178707"/>
          </a:xfrm>
          <a:custGeom>
            <a:avLst/>
            <a:gdLst/>
            <a:ahLst/>
            <a:cxnLst/>
            <a:rect l="l" t="t" r="r" b="b"/>
            <a:pathLst>
              <a:path w="6237974" h="4178707">
                <a:moveTo>
                  <a:pt x="0" y="0"/>
                </a:moveTo>
                <a:lnTo>
                  <a:pt x="6237974" y="0"/>
                </a:lnTo>
                <a:lnTo>
                  <a:pt x="6237974" y="4178707"/>
                </a:lnTo>
                <a:lnTo>
                  <a:pt x="0" y="4178707"/>
                </a:lnTo>
                <a:lnTo>
                  <a:pt x="0" y="0"/>
                </a:lnTo>
                <a:close/>
              </a:path>
            </a:pathLst>
          </a:custGeom>
          <a:blipFill>
            <a:blip r:embed="rId2"/>
            <a:stretch>
              <a:fillRect/>
            </a:stretch>
          </a:blipFill>
        </p:spPr>
      </p:sp>
      <p:sp>
        <p:nvSpPr>
          <p:cNvPr id="3" name="Freeform 3"/>
          <p:cNvSpPr/>
          <p:nvPr/>
        </p:nvSpPr>
        <p:spPr>
          <a:xfrm>
            <a:off x="4537053" y="4722903"/>
            <a:ext cx="5032181" cy="2592297"/>
          </a:xfrm>
          <a:custGeom>
            <a:avLst/>
            <a:gdLst/>
            <a:ahLst/>
            <a:cxnLst/>
            <a:rect l="l" t="t" r="r" b="b"/>
            <a:pathLst>
              <a:path w="5032181" h="2592297">
                <a:moveTo>
                  <a:pt x="0" y="0"/>
                </a:moveTo>
                <a:lnTo>
                  <a:pt x="5032181" y="0"/>
                </a:lnTo>
                <a:lnTo>
                  <a:pt x="5032181" y="2592297"/>
                </a:lnTo>
                <a:lnTo>
                  <a:pt x="0" y="2592297"/>
                </a:lnTo>
                <a:lnTo>
                  <a:pt x="0" y="0"/>
                </a:lnTo>
                <a:close/>
              </a:path>
            </a:pathLst>
          </a:custGeom>
          <a:blipFill>
            <a:blip r:embed="rId3"/>
            <a:stretch>
              <a:fillRect r="-449"/>
            </a:stretch>
          </a:blipFill>
        </p:spPr>
      </p:sp>
      <p:sp>
        <p:nvSpPr>
          <p:cNvPr id="4" name="TextBox 4"/>
          <p:cNvSpPr txBox="1"/>
          <p:nvPr/>
        </p:nvSpPr>
        <p:spPr>
          <a:xfrm>
            <a:off x="0" y="454407"/>
            <a:ext cx="9753600" cy="497076"/>
          </a:xfrm>
          <a:prstGeom prst="rect">
            <a:avLst/>
          </a:prstGeom>
        </p:spPr>
        <p:txBody>
          <a:bodyPr lIns="0" tIns="0" rIns="0" bIns="0" rtlCol="0" anchor="t">
            <a:spAutoFit/>
          </a:bodyPr>
          <a:lstStyle/>
          <a:p>
            <a:pPr algn="l">
              <a:lnSpc>
                <a:spcPts val="4102"/>
              </a:lnSpc>
            </a:pPr>
            <a:r>
              <a:rPr lang="en-US" sz="2930" dirty="0">
                <a:solidFill>
                  <a:srgbClr val="000000"/>
                </a:solidFill>
                <a:latin typeface="Lexend Deca"/>
              </a:rPr>
              <a:t>1.4 Drop</a:t>
            </a:r>
          </a:p>
        </p:txBody>
      </p:sp>
      <p:sp>
        <p:nvSpPr>
          <p:cNvPr id="5" name="TextBox 5"/>
          <p:cNvSpPr txBox="1"/>
          <p:nvPr/>
        </p:nvSpPr>
        <p:spPr>
          <a:xfrm>
            <a:off x="0" y="-66675"/>
            <a:ext cx="9753600" cy="645667"/>
          </a:xfrm>
          <a:prstGeom prst="rect">
            <a:avLst/>
          </a:prstGeom>
        </p:spPr>
        <p:txBody>
          <a:bodyPr lIns="0" tIns="0" rIns="0" bIns="0" rtlCol="0" anchor="t">
            <a:spAutoFit/>
          </a:bodyPr>
          <a:lstStyle/>
          <a:p>
            <a:pPr algn="ctr">
              <a:lnSpc>
                <a:spcPts val="5362"/>
              </a:lnSpc>
            </a:pPr>
            <a:r>
              <a:rPr lang="en-US" sz="3830">
                <a:solidFill>
                  <a:srgbClr val="000000"/>
                </a:solidFill>
                <a:latin typeface="Lexend Deca"/>
              </a:rPr>
              <a:t>EDA</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275052" y="1088109"/>
            <a:ext cx="4876313" cy="5238503"/>
          </a:xfrm>
          <a:custGeom>
            <a:avLst/>
            <a:gdLst/>
            <a:ahLst/>
            <a:cxnLst/>
            <a:rect l="l" t="t" r="r" b="b"/>
            <a:pathLst>
              <a:path w="4876313" h="5238503">
                <a:moveTo>
                  <a:pt x="0" y="0"/>
                </a:moveTo>
                <a:lnTo>
                  <a:pt x="4876313" y="0"/>
                </a:lnTo>
                <a:lnTo>
                  <a:pt x="4876313" y="5238503"/>
                </a:lnTo>
                <a:lnTo>
                  <a:pt x="0" y="5238503"/>
                </a:lnTo>
                <a:lnTo>
                  <a:pt x="0" y="0"/>
                </a:lnTo>
                <a:close/>
              </a:path>
            </a:pathLst>
          </a:custGeom>
          <a:blipFill>
            <a:blip r:embed="rId2"/>
            <a:stretch>
              <a:fillRect/>
            </a:stretch>
          </a:blipFill>
        </p:spPr>
      </p:sp>
      <p:sp>
        <p:nvSpPr>
          <p:cNvPr id="3" name="Freeform 3"/>
          <p:cNvSpPr/>
          <p:nvPr/>
        </p:nvSpPr>
        <p:spPr>
          <a:xfrm>
            <a:off x="5321002" y="1088109"/>
            <a:ext cx="4179026" cy="4137420"/>
          </a:xfrm>
          <a:custGeom>
            <a:avLst/>
            <a:gdLst/>
            <a:ahLst/>
            <a:cxnLst/>
            <a:rect l="l" t="t" r="r" b="b"/>
            <a:pathLst>
              <a:path w="4179026" h="4137420">
                <a:moveTo>
                  <a:pt x="0" y="0"/>
                </a:moveTo>
                <a:lnTo>
                  <a:pt x="4179026" y="0"/>
                </a:lnTo>
                <a:lnTo>
                  <a:pt x="4179026" y="4137420"/>
                </a:lnTo>
                <a:lnTo>
                  <a:pt x="0" y="4137420"/>
                </a:lnTo>
                <a:lnTo>
                  <a:pt x="0" y="0"/>
                </a:lnTo>
                <a:close/>
              </a:path>
            </a:pathLst>
          </a:custGeom>
          <a:blipFill>
            <a:blip r:embed="rId3"/>
            <a:stretch>
              <a:fillRect r="-31866"/>
            </a:stretch>
          </a:blipFill>
        </p:spPr>
      </p:sp>
      <p:sp>
        <p:nvSpPr>
          <p:cNvPr id="4" name="TextBox 4"/>
          <p:cNvSpPr txBox="1"/>
          <p:nvPr/>
        </p:nvSpPr>
        <p:spPr>
          <a:xfrm>
            <a:off x="0" y="454407"/>
            <a:ext cx="9753600" cy="497076"/>
          </a:xfrm>
          <a:prstGeom prst="rect">
            <a:avLst/>
          </a:prstGeom>
        </p:spPr>
        <p:txBody>
          <a:bodyPr lIns="0" tIns="0" rIns="0" bIns="0" rtlCol="0" anchor="t">
            <a:spAutoFit/>
          </a:bodyPr>
          <a:lstStyle/>
          <a:p>
            <a:pPr algn="l">
              <a:lnSpc>
                <a:spcPts val="4102"/>
              </a:lnSpc>
            </a:pPr>
            <a:r>
              <a:rPr lang="en-US" sz="2930">
                <a:solidFill>
                  <a:srgbClr val="000000"/>
                </a:solidFill>
                <a:latin typeface="Lexend Deca"/>
              </a:rPr>
              <a:t>1.5 Correlation</a:t>
            </a:r>
          </a:p>
        </p:txBody>
      </p:sp>
      <p:sp>
        <p:nvSpPr>
          <p:cNvPr id="5" name="TextBox 5"/>
          <p:cNvSpPr txBox="1"/>
          <p:nvPr/>
        </p:nvSpPr>
        <p:spPr>
          <a:xfrm>
            <a:off x="0" y="-66675"/>
            <a:ext cx="9753600" cy="645667"/>
          </a:xfrm>
          <a:prstGeom prst="rect">
            <a:avLst/>
          </a:prstGeom>
        </p:spPr>
        <p:txBody>
          <a:bodyPr lIns="0" tIns="0" rIns="0" bIns="0" rtlCol="0" anchor="t">
            <a:spAutoFit/>
          </a:bodyPr>
          <a:lstStyle/>
          <a:p>
            <a:pPr algn="ctr">
              <a:lnSpc>
                <a:spcPts val="5362"/>
              </a:lnSpc>
            </a:pPr>
            <a:r>
              <a:rPr lang="en-US" sz="3830">
                <a:solidFill>
                  <a:srgbClr val="000000"/>
                </a:solidFill>
                <a:latin typeface="Lexend Deca"/>
              </a:rPr>
              <a:t>EDA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3012926" y="3313978"/>
            <a:ext cx="3727748" cy="620570"/>
          </a:xfrm>
          <a:prstGeom prst="rect">
            <a:avLst/>
          </a:prstGeom>
        </p:spPr>
        <p:txBody>
          <a:bodyPr lIns="0" tIns="0" rIns="0" bIns="0" rtlCol="0" anchor="t">
            <a:spAutoFit/>
          </a:bodyPr>
          <a:lstStyle/>
          <a:p>
            <a:pPr algn="ctr">
              <a:lnSpc>
                <a:spcPts val="5170"/>
              </a:lnSpc>
              <a:spcBef>
                <a:spcPct val="0"/>
              </a:spcBef>
            </a:pPr>
            <a:r>
              <a:rPr lang="en-US" sz="3693" spc="369" dirty="0">
                <a:solidFill>
                  <a:srgbClr val="000000"/>
                </a:solidFill>
                <a:latin typeface="Lexend Deca"/>
              </a:rPr>
              <a:t>Le </a:t>
            </a:r>
            <a:r>
              <a:rPr lang="en-US" sz="3693" spc="369" dirty="0" err="1">
                <a:solidFill>
                  <a:srgbClr val="000000"/>
                </a:solidFill>
                <a:latin typeface="Lexend Deca"/>
              </a:rPr>
              <a:t>Canh</a:t>
            </a:r>
            <a:r>
              <a:rPr lang="en-US" sz="3693" spc="369" dirty="0">
                <a:solidFill>
                  <a:srgbClr val="000000"/>
                </a:solidFill>
                <a:latin typeface="Lexend Deca"/>
              </a:rPr>
              <a:t> Sang</a:t>
            </a:r>
          </a:p>
        </p:txBody>
      </p:sp>
      <p:sp>
        <p:nvSpPr>
          <p:cNvPr id="3" name="TextBox 3"/>
          <p:cNvSpPr txBox="1"/>
          <p:nvPr/>
        </p:nvSpPr>
        <p:spPr>
          <a:xfrm>
            <a:off x="954881" y="2591673"/>
            <a:ext cx="7843838" cy="406114"/>
          </a:xfrm>
          <a:prstGeom prst="rect">
            <a:avLst/>
          </a:prstGeom>
        </p:spPr>
        <p:txBody>
          <a:bodyPr lIns="0" tIns="0" rIns="0" bIns="0" rtlCol="0" anchor="t">
            <a:spAutoFit/>
          </a:bodyPr>
          <a:lstStyle/>
          <a:p>
            <a:pPr algn="ctr">
              <a:lnSpc>
                <a:spcPts val="3340"/>
              </a:lnSpc>
            </a:pPr>
            <a:r>
              <a:rPr lang="en-US" sz="2386" spc="238" dirty="0">
                <a:solidFill>
                  <a:srgbClr val="000000"/>
                </a:solidFill>
                <a:latin typeface="Montserrat"/>
              </a:rPr>
              <a:t>DT2210L</a:t>
            </a:r>
          </a:p>
        </p:txBody>
      </p:sp>
      <p:sp>
        <p:nvSpPr>
          <p:cNvPr id="4" name="TextBox 4"/>
          <p:cNvSpPr txBox="1"/>
          <p:nvPr/>
        </p:nvSpPr>
        <p:spPr>
          <a:xfrm>
            <a:off x="1600249" y="1308970"/>
            <a:ext cx="6553101" cy="620570"/>
          </a:xfrm>
          <a:prstGeom prst="rect">
            <a:avLst/>
          </a:prstGeom>
        </p:spPr>
        <p:txBody>
          <a:bodyPr lIns="0" tIns="0" rIns="0" bIns="0" rtlCol="0" anchor="t">
            <a:spAutoFit/>
          </a:bodyPr>
          <a:lstStyle/>
          <a:p>
            <a:pPr algn="ctr">
              <a:lnSpc>
                <a:spcPts val="5170"/>
              </a:lnSpc>
              <a:spcBef>
                <a:spcPct val="0"/>
              </a:spcBef>
            </a:pPr>
            <a:r>
              <a:rPr lang="en-US" sz="3693" spc="369" dirty="0">
                <a:solidFill>
                  <a:srgbClr val="000000"/>
                </a:solidFill>
                <a:latin typeface="Lexend Deca"/>
              </a:rPr>
              <a:t>Coaching: Ho </a:t>
            </a:r>
            <a:r>
              <a:rPr lang="en-US" sz="3693" spc="369" dirty="0" err="1">
                <a:solidFill>
                  <a:srgbClr val="000000"/>
                </a:solidFill>
                <a:latin typeface="Lexend Deca"/>
              </a:rPr>
              <a:t>Nhut</a:t>
            </a:r>
            <a:r>
              <a:rPr lang="en-US" sz="3693" spc="369" dirty="0">
                <a:solidFill>
                  <a:srgbClr val="000000"/>
                </a:solidFill>
                <a:latin typeface="Lexend Deca"/>
              </a:rPr>
              <a:t> Minh</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1743775" y="951483"/>
            <a:ext cx="6266051" cy="3079449"/>
          </a:xfrm>
          <a:custGeom>
            <a:avLst/>
            <a:gdLst/>
            <a:ahLst/>
            <a:cxnLst/>
            <a:rect l="l" t="t" r="r" b="b"/>
            <a:pathLst>
              <a:path w="6266051" h="3079449">
                <a:moveTo>
                  <a:pt x="0" y="0"/>
                </a:moveTo>
                <a:lnTo>
                  <a:pt x="6266050" y="0"/>
                </a:lnTo>
                <a:lnTo>
                  <a:pt x="6266050" y="3079450"/>
                </a:lnTo>
                <a:lnTo>
                  <a:pt x="0" y="3079450"/>
                </a:lnTo>
                <a:lnTo>
                  <a:pt x="0" y="0"/>
                </a:lnTo>
                <a:close/>
              </a:path>
            </a:pathLst>
          </a:custGeom>
          <a:blipFill>
            <a:blip r:embed="rId2"/>
            <a:stretch>
              <a:fillRect/>
            </a:stretch>
          </a:blipFill>
        </p:spPr>
      </p:sp>
      <p:sp>
        <p:nvSpPr>
          <p:cNvPr id="3" name="Freeform 3"/>
          <p:cNvSpPr/>
          <p:nvPr/>
        </p:nvSpPr>
        <p:spPr>
          <a:xfrm>
            <a:off x="1743775" y="4168239"/>
            <a:ext cx="6266051" cy="2980808"/>
          </a:xfrm>
          <a:custGeom>
            <a:avLst/>
            <a:gdLst/>
            <a:ahLst/>
            <a:cxnLst/>
            <a:rect l="l" t="t" r="r" b="b"/>
            <a:pathLst>
              <a:path w="6266051" h="2980808">
                <a:moveTo>
                  <a:pt x="0" y="0"/>
                </a:moveTo>
                <a:lnTo>
                  <a:pt x="6266050" y="0"/>
                </a:lnTo>
                <a:lnTo>
                  <a:pt x="6266050" y="2980807"/>
                </a:lnTo>
                <a:lnTo>
                  <a:pt x="0" y="2980807"/>
                </a:lnTo>
                <a:lnTo>
                  <a:pt x="0" y="0"/>
                </a:lnTo>
                <a:close/>
              </a:path>
            </a:pathLst>
          </a:custGeom>
          <a:blipFill>
            <a:blip r:embed="rId3"/>
            <a:stretch>
              <a:fillRect t="-348" b="-348"/>
            </a:stretch>
          </a:blipFill>
        </p:spPr>
      </p:sp>
      <p:sp>
        <p:nvSpPr>
          <p:cNvPr id="4" name="TextBox 4"/>
          <p:cNvSpPr txBox="1"/>
          <p:nvPr/>
        </p:nvSpPr>
        <p:spPr>
          <a:xfrm>
            <a:off x="0" y="-66675"/>
            <a:ext cx="9753600" cy="645667"/>
          </a:xfrm>
          <a:prstGeom prst="rect">
            <a:avLst/>
          </a:prstGeom>
        </p:spPr>
        <p:txBody>
          <a:bodyPr lIns="0" tIns="0" rIns="0" bIns="0" rtlCol="0" anchor="t">
            <a:spAutoFit/>
          </a:bodyPr>
          <a:lstStyle/>
          <a:p>
            <a:pPr algn="ctr">
              <a:lnSpc>
                <a:spcPts val="5362"/>
              </a:lnSpc>
            </a:pPr>
            <a:r>
              <a:rPr lang="en-US" sz="3830">
                <a:solidFill>
                  <a:srgbClr val="000000"/>
                </a:solidFill>
                <a:latin typeface="Lexend Deca"/>
              </a:rPr>
              <a:t>Data Visualization</a:t>
            </a:r>
          </a:p>
        </p:txBody>
      </p:sp>
      <p:sp>
        <p:nvSpPr>
          <p:cNvPr id="5" name="TextBox 5"/>
          <p:cNvSpPr txBox="1"/>
          <p:nvPr/>
        </p:nvSpPr>
        <p:spPr>
          <a:xfrm>
            <a:off x="0" y="454407"/>
            <a:ext cx="9753600" cy="497076"/>
          </a:xfrm>
          <a:prstGeom prst="rect">
            <a:avLst/>
          </a:prstGeom>
        </p:spPr>
        <p:txBody>
          <a:bodyPr lIns="0" tIns="0" rIns="0" bIns="0" rtlCol="0" anchor="t">
            <a:spAutoFit/>
          </a:bodyPr>
          <a:lstStyle/>
          <a:p>
            <a:pPr algn="l">
              <a:lnSpc>
                <a:spcPts val="4102"/>
              </a:lnSpc>
            </a:pPr>
            <a:r>
              <a:rPr lang="en-US" sz="2930" dirty="0">
                <a:solidFill>
                  <a:srgbClr val="000000"/>
                </a:solidFill>
                <a:latin typeface="Lexend Deca"/>
              </a:rPr>
              <a:t>2.1 Compare elements to ML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126545" y="990514"/>
            <a:ext cx="4973766" cy="2316434"/>
          </a:xfrm>
          <a:custGeom>
            <a:avLst/>
            <a:gdLst/>
            <a:ahLst/>
            <a:cxnLst/>
            <a:rect l="l" t="t" r="r" b="b"/>
            <a:pathLst>
              <a:path w="4973766" h="2316434">
                <a:moveTo>
                  <a:pt x="0" y="0"/>
                </a:moveTo>
                <a:lnTo>
                  <a:pt x="4973766" y="0"/>
                </a:lnTo>
                <a:lnTo>
                  <a:pt x="4973766" y="2316434"/>
                </a:lnTo>
                <a:lnTo>
                  <a:pt x="0" y="2316434"/>
                </a:lnTo>
                <a:lnTo>
                  <a:pt x="0" y="0"/>
                </a:lnTo>
                <a:close/>
              </a:path>
            </a:pathLst>
          </a:custGeom>
          <a:blipFill>
            <a:blip r:embed="rId2"/>
            <a:stretch>
              <a:fillRect t="-3328" b="-3328"/>
            </a:stretch>
          </a:blipFill>
        </p:spPr>
      </p:sp>
      <p:sp>
        <p:nvSpPr>
          <p:cNvPr id="3" name="Freeform 3"/>
          <p:cNvSpPr/>
          <p:nvPr/>
        </p:nvSpPr>
        <p:spPr>
          <a:xfrm>
            <a:off x="5359757" y="2528069"/>
            <a:ext cx="4157739" cy="778879"/>
          </a:xfrm>
          <a:custGeom>
            <a:avLst/>
            <a:gdLst/>
            <a:ahLst/>
            <a:cxnLst/>
            <a:rect l="l" t="t" r="r" b="b"/>
            <a:pathLst>
              <a:path w="4157739" h="778879">
                <a:moveTo>
                  <a:pt x="0" y="0"/>
                </a:moveTo>
                <a:lnTo>
                  <a:pt x="4157739" y="0"/>
                </a:lnTo>
                <a:lnTo>
                  <a:pt x="4157739" y="778879"/>
                </a:lnTo>
                <a:lnTo>
                  <a:pt x="0" y="778879"/>
                </a:lnTo>
                <a:lnTo>
                  <a:pt x="0" y="0"/>
                </a:lnTo>
                <a:close/>
              </a:path>
            </a:pathLst>
          </a:custGeom>
          <a:blipFill>
            <a:blip r:embed="rId3"/>
            <a:stretch>
              <a:fillRect b="-113667"/>
            </a:stretch>
          </a:blipFill>
        </p:spPr>
      </p:sp>
      <p:sp>
        <p:nvSpPr>
          <p:cNvPr id="4" name="Freeform 4"/>
          <p:cNvSpPr/>
          <p:nvPr/>
        </p:nvSpPr>
        <p:spPr>
          <a:xfrm>
            <a:off x="2678777" y="3437774"/>
            <a:ext cx="5104464" cy="3713565"/>
          </a:xfrm>
          <a:custGeom>
            <a:avLst/>
            <a:gdLst/>
            <a:ahLst/>
            <a:cxnLst/>
            <a:rect l="l" t="t" r="r" b="b"/>
            <a:pathLst>
              <a:path w="5104464" h="3713565">
                <a:moveTo>
                  <a:pt x="0" y="0"/>
                </a:moveTo>
                <a:lnTo>
                  <a:pt x="5104465" y="0"/>
                </a:lnTo>
                <a:lnTo>
                  <a:pt x="5104465" y="3713566"/>
                </a:lnTo>
                <a:lnTo>
                  <a:pt x="0" y="3713566"/>
                </a:lnTo>
                <a:lnTo>
                  <a:pt x="0" y="0"/>
                </a:lnTo>
                <a:close/>
              </a:path>
            </a:pathLst>
          </a:custGeom>
          <a:blipFill>
            <a:blip r:embed="rId4"/>
            <a:stretch>
              <a:fillRect/>
            </a:stretch>
          </a:blipFill>
        </p:spPr>
      </p:sp>
      <p:sp>
        <p:nvSpPr>
          <p:cNvPr id="5" name="TextBox 5"/>
          <p:cNvSpPr txBox="1"/>
          <p:nvPr/>
        </p:nvSpPr>
        <p:spPr>
          <a:xfrm>
            <a:off x="0" y="-66675"/>
            <a:ext cx="9753600" cy="645667"/>
          </a:xfrm>
          <a:prstGeom prst="rect">
            <a:avLst/>
          </a:prstGeom>
        </p:spPr>
        <p:txBody>
          <a:bodyPr lIns="0" tIns="0" rIns="0" bIns="0" rtlCol="0" anchor="t">
            <a:spAutoFit/>
          </a:bodyPr>
          <a:lstStyle/>
          <a:p>
            <a:pPr algn="ctr">
              <a:lnSpc>
                <a:spcPts val="5362"/>
              </a:lnSpc>
            </a:pPr>
            <a:r>
              <a:rPr lang="en-US" sz="3830">
                <a:solidFill>
                  <a:srgbClr val="000000"/>
                </a:solidFill>
                <a:latin typeface="Lexend Deca"/>
              </a:rPr>
              <a:t>Data Visualization</a:t>
            </a:r>
          </a:p>
        </p:txBody>
      </p:sp>
      <p:sp>
        <p:nvSpPr>
          <p:cNvPr id="6" name="TextBox 6"/>
          <p:cNvSpPr txBox="1"/>
          <p:nvPr/>
        </p:nvSpPr>
        <p:spPr>
          <a:xfrm>
            <a:off x="0" y="454407"/>
            <a:ext cx="9753600" cy="497076"/>
          </a:xfrm>
          <a:prstGeom prst="rect">
            <a:avLst/>
          </a:prstGeom>
        </p:spPr>
        <p:txBody>
          <a:bodyPr lIns="0" tIns="0" rIns="0" bIns="0" rtlCol="0" anchor="t">
            <a:spAutoFit/>
          </a:bodyPr>
          <a:lstStyle/>
          <a:p>
            <a:pPr algn="l">
              <a:lnSpc>
                <a:spcPts val="4102"/>
              </a:lnSpc>
            </a:pPr>
            <a:r>
              <a:rPr lang="en-US" sz="2930">
                <a:solidFill>
                  <a:srgbClr val="000000"/>
                </a:solidFill>
                <a:latin typeface="Lexend Deca"/>
              </a:rPr>
              <a:t>2.1 Compare elements to ML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0" y="886604"/>
            <a:ext cx="3809733" cy="2397792"/>
          </a:xfrm>
          <a:custGeom>
            <a:avLst/>
            <a:gdLst/>
            <a:ahLst/>
            <a:cxnLst/>
            <a:rect l="l" t="t" r="r" b="b"/>
            <a:pathLst>
              <a:path w="3809733" h="2397792">
                <a:moveTo>
                  <a:pt x="0" y="0"/>
                </a:moveTo>
                <a:lnTo>
                  <a:pt x="3809733" y="0"/>
                </a:lnTo>
                <a:lnTo>
                  <a:pt x="3809733" y="2397792"/>
                </a:lnTo>
                <a:lnTo>
                  <a:pt x="0" y="2397792"/>
                </a:lnTo>
                <a:lnTo>
                  <a:pt x="0" y="0"/>
                </a:lnTo>
                <a:close/>
              </a:path>
            </a:pathLst>
          </a:custGeom>
          <a:blipFill>
            <a:blip r:embed="rId2"/>
            <a:stretch>
              <a:fillRect/>
            </a:stretch>
          </a:blipFill>
        </p:spPr>
      </p:sp>
      <p:sp>
        <p:nvSpPr>
          <p:cNvPr id="3" name="Freeform 3"/>
          <p:cNvSpPr/>
          <p:nvPr/>
        </p:nvSpPr>
        <p:spPr>
          <a:xfrm>
            <a:off x="0" y="4077715"/>
            <a:ext cx="3809733" cy="2397025"/>
          </a:xfrm>
          <a:custGeom>
            <a:avLst/>
            <a:gdLst/>
            <a:ahLst/>
            <a:cxnLst/>
            <a:rect l="l" t="t" r="r" b="b"/>
            <a:pathLst>
              <a:path w="3809733" h="2397025">
                <a:moveTo>
                  <a:pt x="0" y="0"/>
                </a:moveTo>
                <a:lnTo>
                  <a:pt x="3809733" y="0"/>
                </a:lnTo>
                <a:lnTo>
                  <a:pt x="3809733" y="2397025"/>
                </a:lnTo>
                <a:lnTo>
                  <a:pt x="0" y="2397025"/>
                </a:lnTo>
                <a:lnTo>
                  <a:pt x="0" y="0"/>
                </a:lnTo>
                <a:close/>
              </a:path>
            </a:pathLst>
          </a:custGeom>
          <a:blipFill>
            <a:blip r:embed="rId3"/>
            <a:stretch>
              <a:fillRect t="-9" b="-9"/>
            </a:stretch>
          </a:blipFill>
        </p:spPr>
      </p:sp>
      <p:sp>
        <p:nvSpPr>
          <p:cNvPr id="4" name="Freeform 4"/>
          <p:cNvSpPr/>
          <p:nvPr/>
        </p:nvSpPr>
        <p:spPr>
          <a:xfrm>
            <a:off x="4073103" y="886604"/>
            <a:ext cx="5813740" cy="2397792"/>
          </a:xfrm>
          <a:custGeom>
            <a:avLst/>
            <a:gdLst/>
            <a:ahLst/>
            <a:cxnLst/>
            <a:rect l="l" t="t" r="r" b="b"/>
            <a:pathLst>
              <a:path w="5813740" h="2397792">
                <a:moveTo>
                  <a:pt x="0" y="0"/>
                </a:moveTo>
                <a:lnTo>
                  <a:pt x="5813740" y="0"/>
                </a:lnTo>
                <a:lnTo>
                  <a:pt x="5813740" y="2397792"/>
                </a:lnTo>
                <a:lnTo>
                  <a:pt x="0" y="2397792"/>
                </a:lnTo>
                <a:lnTo>
                  <a:pt x="0" y="0"/>
                </a:lnTo>
                <a:close/>
              </a:path>
            </a:pathLst>
          </a:custGeom>
          <a:blipFill>
            <a:blip r:embed="rId4"/>
            <a:stretch>
              <a:fillRect t="-1011" b="-1011"/>
            </a:stretch>
          </a:blipFill>
        </p:spPr>
      </p:sp>
      <p:sp>
        <p:nvSpPr>
          <p:cNvPr id="5" name="Freeform 5"/>
          <p:cNvSpPr/>
          <p:nvPr/>
        </p:nvSpPr>
        <p:spPr>
          <a:xfrm>
            <a:off x="4073103" y="4077715"/>
            <a:ext cx="5680497" cy="2397025"/>
          </a:xfrm>
          <a:custGeom>
            <a:avLst/>
            <a:gdLst/>
            <a:ahLst/>
            <a:cxnLst/>
            <a:rect l="l" t="t" r="r" b="b"/>
            <a:pathLst>
              <a:path w="5680497" h="2397025">
                <a:moveTo>
                  <a:pt x="0" y="0"/>
                </a:moveTo>
                <a:lnTo>
                  <a:pt x="5680497" y="0"/>
                </a:lnTo>
                <a:lnTo>
                  <a:pt x="5680497" y="2397025"/>
                </a:lnTo>
                <a:lnTo>
                  <a:pt x="0" y="2397025"/>
                </a:lnTo>
                <a:lnTo>
                  <a:pt x="0" y="0"/>
                </a:lnTo>
                <a:close/>
              </a:path>
            </a:pathLst>
          </a:custGeom>
          <a:blipFill>
            <a:blip r:embed="rId5"/>
            <a:stretch>
              <a:fillRect t="-2272" b="-2364"/>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3" name="Freeform 3"/>
          <p:cNvSpPr/>
          <p:nvPr/>
        </p:nvSpPr>
        <p:spPr>
          <a:xfrm>
            <a:off x="457200" y="3039054"/>
            <a:ext cx="3962400" cy="4165968"/>
          </a:xfrm>
          <a:custGeom>
            <a:avLst/>
            <a:gdLst/>
            <a:ahLst/>
            <a:cxnLst/>
            <a:rect l="l" t="t" r="r" b="b"/>
            <a:pathLst>
              <a:path w="4015316" h="4260655">
                <a:moveTo>
                  <a:pt x="0" y="0"/>
                </a:moveTo>
                <a:lnTo>
                  <a:pt x="4015315" y="0"/>
                </a:lnTo>
                <a:lnTo>
                  <a:pt x="4015315" y="4260655"/>
                </a:lnTo>
                <a:lnTo>
                  <a:pt x="0" y="4260655"/>
                </a:lnTo>
                <a:lnTo>
                  <a:pt x="0" y="0"/>
                </a:lnTo>
                <a:close/>
              </a:path>
            </a:pathLst>
          </a:custGeom>
          <a:blipFill>
            <a:blip r:embed="rId2"/>
            <a:stretch>
              <a:fillRect r="-291"/>
            </a:stretch>
          </a:blipFill>
        </p:spPr>
      </p:sp>
      <p:sp>
        <p:nvSpPr>
          <p:cNvPr id="4" name="Freeform 4"/>
          <p:cNvSpPr/>
          <p:nvPr/>
        </p:nvSpPr>
        <p:spPr>
          <a:xfrm>
            <a:off x="5103283" y="951483"/>
            <a:ext cx="3653402" cy="4260655"/>
          </a:xfrm>
          <a:custGeom>
            <a:avLst/>
            <a:gdLst/>
            <a:ahLst/>
            <a:cxnLst/>
            <a:rect l="l" t="t" r="r" b="b"/>
            <a:pathLst>
              <a:path w="3653402" h="4260655">
                <a:moveTo>
                  <a:pt x="0" y="0"/>
                </a:moveTo>
                <a:lnTo>
                  <a:pt x="3653402" y="0"/>
                </a:lnTo>
                <a:lnTo>
                  <a:pt x="3653402" y="4260655"/>
                </a:lnTo>
                <a:lnTo>
                  <a:pt x="0" y="4260655"/>
                </a:lnTo>
                <a:lnTo>
                  <a:pt x="0" y="0"/>
                </a:lnTo>
                <a:close/>
              </a:path>
            </a:pathLst>
          </a:custGeom>
          <a:blipFill>
            <a:blip r:embed="rId3"/>
            <a:stretch>
              <a:fillRect r="-3203"/>
            </a:stretch>
          </a:blipFill>
        </p:spPr>
      </p:sp>
      <p:sp>
        <p:nvSpPr>
          <p:cNvPr id="5" name="TextBox 5"/>
          <p:cNvSpPr txBox="1"/>
          <p:nvPr/>
        </p:nvSpPr>
        <p:spPr>
          <a:xfrm>
            <a:off x="0" y="-66675"/>
            <a:ext cx="9753600" cy="645667"/>
          </a:xfrm>
          <a:prstGeom prst="rect">
            <a:avLst/>
          </a:prstGeom>
        </p:spPr>
        <p:txBody>
          <a:bodyPr lIns="0" tIns="0" rIns="0" bIns="0" rtlCol="0" anchor="t">
            <a:spAutoFit/>
          </a:bodyPr>
          <a:lstStyle/>
          <a:p>
            <a:pPr algn="ctr">
              <a:lnSpc>
                <a:spcPts val="5362"/>
              </a:lnSpc>
            </a:pPr>
            <a:r>
              <a:rPr lang="en-US" sz="3830">
                <a:solidFill>
                  <a:srgbClr val="000000"/>
                </a:solidFill>
                <a:latin typeface="Lexend Deca"/>
              </a:rPr>
              <a:t>Machine Learning</a:t>
            </a:r>
          </a:p>
        </p:txBody>
      </p:sp>
      <p:sp>
        <p:nvSpPr>
          <p:cNvPr id="6" name="TextBox 6"/>
          <p:cNvSpPr txBox="1"/>
          <p:nvPr/>
        </p:nvSpPr>
        <p:spPr>
          <a:xfrm>
            <a:off x="0" y="454407"/>
            <a:ext cx="9753600" cy="497076"/>
          </a:xfrm>
          <a:prstGeom prst="rect">
            <a:avLst/>
          </a:prstGeom>
        </p:spPr>
        <p:txBody>
          <a:bodyPr lIns="0" tIns="0" rIns="0" bIns="0" rtlCol="0" anchor="t">
            <a:spAutoFit/>
          </a:bodyPr>
          <a:lstStyle/>
          <a:p>
            <a:pPr algn="l">
              <a:lnSpc>
                <a:spcPts val="4102"/>
              </a:lnSpc>
            </a:pPr>
            <a:r>
              <a:rPr lang="en-US" sz="2930" dirty="0">
                <a:solidFill>
                  <a:srgbClr val="000000"/>
                </a:solidFill>
                <a:latin typeface="Lexend Deca"/>
              </a:rPr>
              <a:t>3.1 Build and Test Model</a:t>
            </a:r>
          </a:p>
        </p:txBody>
      </p:sp>
      <p:sp>
        <p:nvSpPr>
          <p:cNvPr id="7" name="TextBox 7"/>
          <p:cNvSpPr txBox="1"/>
          <p:nvPr/>
        </p:nvSpPr>
        <p:spPr>
          <a:xfrm>
            <a:off x="5706905" y="5562600"/>
            <a:ext cx="3049232" cy="1044389"/>
          </a:xfrm>
          <a:prstGeom prst="rect">
            <a:avLst/>
          </a:prstGeom>
        </p:spPr>
        <p:txBody>
          <a:bodyPr lIns="0" tIns="0" rIns="0" bIns="0" rtlCol="0" anchor="t">
            <a:spAutoFit/>
          </a:bodyPr>
          <a:lstStyle/>
          <a:p>
            <a:pPr algn="l">
              <a:lnSpc>
                <a:spcPts val="2810"/>
              </a:lnSpc>
            </a:pPr>
            <a:r>
              <a:rPr lang="en-US" sz="2007" dirty="0">
                <a:solidFill>
                  <a:srgbClr val="000000"/>
                </a:solidFill>
                <a:latin typeface="Montserrat"/>
              </a:rPr>
              <a:t>Create 2 class to separate values into binary coefficients</a:t>
            </a:r>
          </a:p>
        </p:txBody>
      </p:sp>
      <p:pic>
        <p:nvPicPr>
          <p:cNvPr id="9" name="Picture 8">
            <a:extLst>
              <a:ext uri="{FF2B5EF4-FFF2-40B4-BE49-F238E27FC236}">
                <a16:creationId xmlns:a16="http://schemas.microsoft.com/office/drawing/2014/main" id="{E7149CFB-691C-81B4-66C6-5872D8CA755B}"/>
              </a:ext>
            </a:extLst>
          </p:cNvPr>
          <p:cNvPicPr>
            <a:picLocks noChangeAspect="1"/>
          </p:cNvPicPr>
          <p:nvPr/>
        </p:nvPicPr>
        <p:blipFill>
          <a:blip r:embed="rId4"/>
          <a:stretch>
            <a:fillRect/>
          </a:stretch>
        </p:blipFill>
        <p:spPr>
          <a:xfrm>
            <a:off x="457201" y="951484"/>
            <a:ext cx="3962400" cy="206768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808018" y="1131553"/>
            <a:ext cx="3404597" cy="4650395"/>
          </a:xfrm>
          <a:custGeom>
            <a:avLst/>
            <a:gdLst/>
            <a:ahLst/>
            <a:cxnLst/>
            <a:rect l="l" t="t" r="r" b="b"/>
            <a:pathLst>
              <a:path w="3404597" h="4650395">
                <a:moveTo>
                  <a:pt x="0" y="0"/>
                </a:moveTo>
                <a:lnTo>
                  <a:pt x="3404597" y="0"/>
                </a:lnTo>
                <a:lnTo>
                  <a:pt x="3404597" y="4650395"/>
                </a:lnTo>
                <a:lnTo>
                  <a:pt x="0" y="4650395"/>
                </a:lnTo>
                <a:lnTo>
                  <a:pt x="0" y="0"/>
                </a:lnTo>
                <a:close/>
              </a:path>
            </a:pathLst>
          </a:custGeom>
          <a:blipFill>
            <a:blip r:embed="rId2"/>
            <a:stretch>
              <a:fillRect r="-343" b="-2718"/>
            </a:stretch>
          </a:blipFill>
        </p:spPr>
      </p:sp>
      <p:sp>
        <p:nvSpPr>
          <p:cNvPr id="3" name="Freeform 3"/>
          <p:cNvSpPr/>
          <p:nvPr/>
        </p:nvSpPr>
        <p:spPr>
          <a:xfrm>
            <a:off x="5221617" y="725947"/>
            <a:ext cx="3800463" cy="6589253"/>
          </a:xfrm>
          <a:custGeom>
            <a:avLst/>
            <a:gdLst/>
            <a:ahLst/>
            <a:cxnLst/>
            <a:rect l="l" t="t" r="r" b="b"/>
            <a:pathLst>
              <a:path w="3800463" h="6589253">
                <a:moveTo>
                  <a:pt x="0" y="0"/>
                </a:moveTo>
                <a:lnTo>
                  <a:pt x="3800463" y="0"/>
                </a:lnTo>
                <a:lnTo>
                  <a:pt x="3800463" y="6589253"/>
                </a:lnTo>
                <a:lnTo>
                  <a:pt x="0" y="6589253"/>
                </a:lnTo>
                <a:lnTo>
                  <a:pt x="0" y="0"/>
                </a:lnTo>
                <a:close/>
              </a:path>
            </a:pathLst>
          </a:custGeom>
          <a:blipFill>
            <a:blip r:embed="rId3"/>
            <a:stretch>
              <a:fillRect r="-51597" b="-802"/>
            </a:stretch>
          </a:blipFill>
        </p:spPr>
      </p:sp>
      <p:sp>
        <p:nvSpPr>
          <p:cNvPr id="4" name="TextBox 4"/>
          <p:cNvSpPr txBox="1"/>
          <p:nvPr/>
        </p:nvSpPr>
        <p:spPr>
          <a:xfrm>
            <a:off x="0" y="-66675"/>
            <a:ext cx="9753600" cy="645667"/>
          </a:xfrm>
          <a:prstGeom prst="rect">
            <a:avLst/>
          </a:prstGeom>
        </p:spPr>
        <p:txBody>
          <a:bodyPr lIns="0" tIns="0" rIns="0" bIns="0" rtlCol="0" anchor="t">
            <a:spAutoFit/>
          </a:bodyPr>
          <a:lstStyle/>
          <a:p>
            <a:pPr algn="ctr">
              <a:lnSpc>
                <a:spcPts val="5362"/>
              </a:lnSpc>
            </a:pPr>
            <a:r>
              <a:rPr lang="en-US" sz="3830">
                <a:solidFill>
                  <a:srgbClr val="000000"/>
                </a:solidFill>
                <a:latin typeface="Lexend Deca"/>
              </a:rPr>
              <a:t>Machine Learning</a:t>
            </a:r>
          </a:p>
        </p:txBody>
      </p:sp>
      <p:sp>
        <p:nvSpPr>
          <p:cNvPr id="5" name="TextBox 5"/>
          <p:cNvSpPr txBox="1"/>
          <p:nvPr/>
        </p:nvSpPr>
        <p:spPr>
          <a:xfrm>
            <a:off x="0" y="454407"/>
            <a:ext cx="9753600" cy="497076"/>
          </a:xfrm>
          <a:prstGeom prst="rect">
            <a:avLst/>
          </a:prstGeom>
        </p:spPr>
        <p:txBody>
          <a:bodyPr lIns="0" tIns="0" rIns="0" bIns="0" rtlCol="0" anchor="t">
            <a:spAutoFit/>
          </a:bodyPr>
          <a:lstStyle/>
          <a:p>
            <a:pPr algn="l">
              <a:lnSpc>
                <a:spcPts val="4102"/>
              </a:lnSpc>
            </a:pPr>
            <a:r>
              <a:rPr lang="en-US" sz="2930" dirty="0">
                <a:solidFill>
                  <a:srgbClr val="000000"/>
                </a:solidFill>
                <a:latin typeface="Lexend Deca"/>
              </a:rPr>
              <a:t>3.1 Build and Test Model</a:t>
            </a:r>
          </a:p>
        </p:txBody>
      </p:sp>
      <p:sp>
        <p:nvSpPr>
          <p:cNvPr id="6" name="TextBox 6"/>
          <p:cNvSpPr txBox="1"/>
          <p:nvPr/>
        </p:nvSpPr>
        <p:spPr>
          <a:xfrm>
            <a:off x="150023" y="6043594"/>
            <a:ext cx="4961719" cy="1042072"/>
          </a:xfrm>
          <a:prstGeom prst="rect">
            <a:avLst/>
          </a:prstGeom>
        </p:spPr>
        <p:txBody>
          <a:bodyPr lIns="0" tIns="0" rIns="0" bIns="0" rtlCol="0" anchor="t">
            <a:spAutoFit/>
          </a:bodyPr>
          <a:lstStyle/>
          <a:p>
            <a:pPr algn="l">
              <a:lnSpc>
                <a:spcPts val="2803"/>
              </a:lnSpc>
            </a:pPr>
            <a:r>
              <a:rPr lang="en-US" sz="2002" dirty="0">
                <a:solidFill>
                  <a:srgbClr val="000000"/>
                </a:solidFill>
                <a:latin typeface="Montserrat"/>
              </a:rPr>
              <a:t>The model has almost the same training and testing scores and about 80% has no overfitting or underfitting</a:t>
            </a:r>
          </a:p>
        </p:txBody>
      </p:sp>
      <p:sp>
        <p:nvSpPr>
          <p:cNvPr id="7" name="Freeform 2">
            <a:extLst>
              <a:ext uri="{FF2B5EF4-FFF2-40B4-BE49-F238E27FC236}">
                <a16:creationId xmlns:a16="http://schemas.microsoft.com/office/drawing/2014/main" id="{36A5753F-D20A-6152-FA38-773D155416E8}"/>
              </a:ext>
            </a:extLst>
          </p:cNvPr>
          <p:cNvSpPr/>
          <p:nvPr/>
        </p:nvSpPr>
        <p:spPr>
          <a:xfrm>
            <a:off x="844201" y="1131553"/>
            <a:ext cx="3404597" cy="4650395"/>
          </a:xfrm>
          <a:custGeom>
            <a:avLst/>
            <a:gdLst/>
            <a:ahLst/>
            <a:cxnLst/>
            <a:rect l="l" t="t" r="r" b="b"/>
            <a:pathLst>
              <a:path w="3404597" h="4650395">
                <a:moveTo>
                  <a:pt x="0" y="0"/>
                </a:moveTo>
                <a:lnTo>
                  <a:pt x="3404597" y="0"/>
                </a:lnTo>
                <a:lnTo>
                  <a:pt x="3404597" y="4650395"/>
                </a:lnTo>
                <a:lnTo>
                  <a:pt x="0" y="4650395"/>
                </a:lnTo>
                <a:lnTo>
                  <a:pt x="0" y="0"/>
                </a:lnTo>
                <a:close/>
              </a:path>
            </a:pathLst>
          </a:custGeom>
          <a:blipFill>
            <a:blip r:embed="rId2"/>
            <a:stretch>
              <a:fillRect r="-343" b="-2718"/>
            </a:stretch>
          </a:blipFill>
        </p:spPr>
      </p:sp>
      <p:sp>
        <p:nvSpPr>
          <p:cNvPr id="8" name="Freeform 3">
            <a:extLst>
              <a:ext uri="{FF2B5EF4-FFF2-40B4-BE49-F238E27FC236}">
                <a16:creationId xmlns:a16="http://schemas.microsoft.com/office/drawing/2014/main" id="{F6A1A522-60B6-21B2-5EC1-1509C81D9A05}"/>
              </a:ext>
            </a:extLst>
          </p:cNvPr>
          <p:cNvSpPr/>
          <p:nvPr/>
        </p:nvSpPr>
        <p:spPr>
          <a:xfrm>
            <a:off x="5257800" y="725947"/>
            <a:ext cx="3800463" cy="6589253"/>
          </a:xfrm>
          <a:custGeom>
            <a:avLst/>
            <a:gdLst/>
            <a:ahLst/>
            <a:cxnLst/>
            <a:rect l="l" t="t" r="r" b="b"/>
            <a:pathLst>
              <a:path w="3800463" h="6589253">
                <a:moveTo>
                  <a:pt x="0" y="0"/>
                </a:moveTo>
                <a:lnTo>
                  <a:pt x="3800463" y="0"/>
                </a:lnTo>
                <a:lnTo>
                  <a:pt x="3800463" y="6589253"/>
                </a:lnTo>
                <a:lnTo>
                  <a:pt x="0" y="6589253"/>
                </a:lnTo>
                <a:lnTo>
                  <a:pt x="0" y="0"/>
                </a:lnTo>
                <a:close/>
              </a:path>
            </a:pathLst>
          </a:custGeom>
          <a:blipFill>
            <a:blip r:embed="rId3"/>
            <a:stretch>
              <a:fillRect r="-51597" b="-802"/>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3" name="Freeform 3"/>
          <p:cNvSpPr/>
          <p:nvPr/>
        </p:nvSpPr>
        <p:spPr>
          <a:xfrm>
            <a:off x="348598" y="4149142"/>
            <a:ext cx="3181191" cy="3058942"/>
          </a:xfrm>
          <a:custGeom>
            <a:avLst/>
            <a:gdLst/>
            <a:ahLst/>
            <a:cxnLst/>
            <a:rect l="l" t="t" r="r" b="b"/>
            <a:pathLst>
              <a:path w="3181191" h="3058942">
                <a:moveTo>
                  <a:pt x="0" y="0"/>
                </a:moveTo>
                <a:lnTo>
                  <a:pt x="3181190" y="0"/>
                </a:lnTo>
                <a:lnTo>
                  <a:pt x="3181190" y="3058942"/>
                </a:lnTo>
                <a:lnTo>
                  <a:pt x="0" y="3058942"/>
                </a:lnTo>
                <a:lnTo>
                  <a:pt x="0" y="0"/>
                </a:lnTo>
                <a:close/>
              </a:path>
            </a:pathLst>
          </a:custGeom>
          <a:blipFill>
            <a:blip r:embed="rId2"/>
            <a:stretch>
              <a:fillRect/>
            </a:stretch>
          </a:blipFill>
        </p:spPr>
      </p:sp>
      <p:sp>
        <p:nvSpPr>
          <p:cNvPr id="4" name="TextBox 4"/>
          <p:cNvSpPr txBox="1"/>
          <p:nvPr/>
        </p:nvSpPr>
        <p:spPr>
          <a:xfrm>
            <a:off x="0" y="-66675"/>
            <a:ext cx="9753600" cy="645667"/>
          </a:xfrm>
          <a:prstGeom prst="rect">
            <a:avLst/>
          </a:prstGeom>
        </p:spPr>
        <p:txBody>
          <a:bodyPr lIns="0" tIns="0" rIns="0" bIns="0" rtlCol="0" anchor="t">
            <a:spAutoFit/>
          </a:bodyPr>
          <a:lstStyle/>
          <a:p>
            <a:pPr algn="ctr">
              <a:lnSpc>
                <a:spcPts val="5362"/>
              </a:lnSpc>
            </a:pPr>
            <a:r>
              <a:rPr lang="en-US" sz="3830">
                <a:solidFill>
                  <a:srgbClr val="000000"/>
                </a:solidFill>
                <a:latin typeface="Lexend Deca"/>
              </a:rPr>
              <a:t>Machine Learning</a:t>
            </a:r>
          </a:p>
        </p:txBody>
      </p:sp>
      <p:sp>
        <p:nvSpPr>
          <p:cNvPr id="5" name="TextBox 5"/>
          <p:cNvSpPr txBox="1"/>
          <p:nvPr/>
        </p:nvSpPr>
        <p:spPr>
          <a:xfrm>
            <a:off x="0" y="463932"/>
            <a:ext cx="11228344" cy="431036"/>
          </a:xfrm>
          <a:prstGeom prst="rect">
            <a:avLst/>
          </a:prstGeom>
        </p:spPr>
        <p:txBody>
          <a:bodyPr lIns="0" tIns="0" rIns="0" bIns="0" rtlCol="0" anchor="t">
            <a:spAutoFit/>
          </a:bodyPr>
          <a:lstStyle/>
          <a:p>
            <a:pPr algn="l">
              <a:lnSpc>
                <a:spcPts val="3542"/>
              </a:lnSpc>
            </a:pPr>
            <a:r>
              <a:rPr lang="en-US" sz="2530" dirty="0">
                <a:solidFill>
                  <a:srgbClr val="000000"/>
                </a:solidFill>
                <a:latin typeface="Lexend Deca"/>
              </a:rPr>
              <a:t>3.2 Confusion Matrix Display and compare some other models</a:t>
            </a:r>
          </a:p>
        </p:txBody>
      </p:sp>
      <p:sp>
        <p:nvSpPr>
          <p:cNvPr id="6" name="TextBox 6"/>
          <p:cNvSpPr txBox="1"/>
          <p:nvPr/>
        </p:nvSpPr>
        <p:spPr>
          <a:xfrm>
            <a:off x="348598" y="1181751"/>
            <a:ext cx="5748085" cy="2752292"/>
          </a:xfrm>
          <a:prstGeom prst="rect">
            <a:avLst/>
          </a:prstGeom>
        </p:spPr>
        <p:txBody>
          <a:bodyPr lIns="0" tIns="0" rIns="0" bIns="0" rtlCol="0" anchor="t">
            <a:spAutoFit/>
          </a:bodyPr>
          <a:lstStyle/>
          <a:p>
            <a:pPr algn="l">
              <a:lnSpc>
                <a:spcPts val="1626"/>
              </a:lnSpc>
            </a:pPr>
            <a:r>
              <a:rPr lang="en-US" sz="1161" dirty="0">
                <a:solidFill>
                  <a:srgbClr val="000000"/>
                </a:solidFill>
                <a:latin typeface="Montserrat"/>
              </a:rPr>
              <a:t>I have gained some insights from the EDA part. But with that, </a:t>
            </a:r>
            <a:r>
              <a:rPr lang="vi-VN" sz="1161" dirty="0">
                <a:solidFill>
                  <a:srgbClr val="000000"/>
                </a:solidFill>
                <a:latin typeface="Montserrat"/>
              </a:rPr>
              <a:t>I</a:t>
            </a:r>
            <a:r>
              <a:rPr lang="en-US" sz="1161" dirty="0">
                <a:solidFill>
                  <a:srgbClr val="000000"/>
                </a:solidFill>
                <a:latin typeface="Montserrat"/>
              </a:rPr>
              <a:t> cannot accurately predict or tell whether a passenger will survive or die. So now </a:t>
            </a:r>
            <a:r>
              <a:rPr lang="vi-VN" sz="1161" dirty="0">
                <a:solidFill>
                  <a:srgbClr val="000000"/>
                </a:solidFill>
                <a:latin typeface="Montserrat"/>
              </a:rPr>
              <a:t>I</a:t>
            </a:r>
            <a:r>
              <a:rPr lang="en-US" sz="1161" dirty="0">
                <a:solidFill>
                  <a:srgbClr val="000000"/>
                </a:solidFill>
                <a:latin typeface="Montserrat"/>
              </a:rPr>
              <a:t> will predict whether the Passenger will survive or not using some great Classification Algorithms.</a:t>
            </a:r>
            <a:r>
              <a:rPr lang="vi-VN" sz="1161" dirty="0">
                <a:solidFill>
                  <a:srgbClr val="000000"/>
                </a:solidFill>
                <a:latin typeface="Montserrat"/>
              </a:rPr>
              <a:t> </a:t>
            </a:r>
            <a:r>
              <a:rPr lang="en-US" sz="1161" dirty="0">
                <a:solidFill>
                  <a:srgbClr val="000000"/>
                </a:solidFill>
                <a:latin typeface="Montserrat"/>
              </a:rPr>
              <a:t>Following are the algorithms I will use to make the model:</a:t>
            </a:r>
          </a:p>
          <a:p>
            <a:pPr algn="l">
              <a:lnSpc>
                <a:spcPts val="1626"/>
              </a:lnSpc>
            </a:pPr>
            <a:endParaRPr lang="en-US" sz="1161" dirty="0">
              <a:solidFill>
                <a:srgbClr val="000000"/>
              </a:solidFill>
              <a:latin typeface="Montserrat"/>
            </a:endParaRPr>
          </a:p>
          <a:p>
            <a:pPr algn="l">
              <a:lnSpc>
                <a:spcPts val="1626"/>
              </a:lnSpc>
            </a:pPr>
            <a:r>
              <a:rPr lang="en-US" sz="1161" dirty="0">
                <a:solidFill>
                  <a:srgbClr val="000000"/>
                </a:solidFill>
                <a:latin typeface="Montserrat"/>
              </a:rPr>
              <a:t>1)Logistic Regression</a:t>
            </a:r>
          </a:p>
          <a:p>
            <a:pPr algn="l">
              <a:lnSpc>
                <a:spcPts val="1626"/>
              </a:lnSpc>
            </a:pPr>
            <a:endParaRPr lang="en-US" sz="1161" dirty="0">
              <a:solidFill>
                <a:srgbClr val="000000"/>
              </a:solidFill>
              <a:latin typeface="Montserrat"/>
            </a:endParaRPr>
          </a:p>
          <a:p>
            <a:pPr algn="l">
              <a:lnSpc>
                <a:spcPts val="1626"/>
              </a:lnSpc>
            </a:pPr>
            <a:r>
              <a:rPr lang="en-US" sz="1161" dirty="0">
                <a:solidFill>
                  <a:srgbClr val="000000"/>
                </a:solidFill>
                <a:latin typeface="Montserrat"/>
              </a:rPr>
              <a:t>2)Random Forest</a:t>
            </a:r>
          </a:p>
          <a:p>
            <a:pPr algn="l">
              <a:lnSpc>
                <a:spcPts val="1626"/>
              </a:lnSpc>
            </a:pPr>
            <a:endParaRPr lang="en-US" sz="1161" dirty="0">
              <a:solidFill>
                <a:srgbClr val="000000"/>
              </a:solidFill>
              <a:latin typeface="Montserrat"/>
            </a:endParaRPr>
          </a:p>
          <a:p>
            <a:pPr algn="l">
              <a:lnSpc>
                <a:spcPts val="1626"/>
              </a:lnSpc>
            </a:pPr>
            <a:r>
              <a:rPr lang="en-US" sz="1161" dirty="0">
                <a:solidFill>
                  <a:srgbClr val="000000"/>
                </a:solidFill>
                <a:latin typeface="Montserrat"/>
              </a:rPr>
              <a:t>3)K-Nearest </a:t>
            </a:r>
            <a:r>
              <a:rPr lang="en-US" sz="1161" dirty="0" err="1">
                <a:solidFill>
                  <a:srgbClr val="000000"/>
                </a:solidFill>
                <a:latin typeface="Montserrat"/>
              </a:rPr>
              <a:t>Neighbours</a:t>
            </a:r>
            <a:endParaRPr lang="en-US" sz="1161" dirty="0">
              <a:solidFill>
                <a:srgbClr val="000000"/>
              </a:solidFill>
              <a:latin typeface="Montserrat"/>
            </a:endParaRPr>
          </a:p>
          <a:p>
            <a:pPr algn="l">
              <a:lnSpc>
                <a:spcPts val="1626"/>
              </a:lnSpc>
            </a:pPr>
            <a:endParaRPr lang="en-US" sz="1161" dirty="0">
              <a:solidFill>
                <a:srgbClr val="000000"/>
              </a:solidFill>
              <a:latin typeface="Montserrat"/>
            </a:endParaRPr>
          </a:p>
          <a:p>
            <a:pPr algn="l">
              <a:lnSpc>
                <a:spcPts val="1626"/>
              </a:lnSpc>
            </a:pPr>
            <a:r>
              <a:rPr lang="en-US" sz="1161" dirty="0">
                <a:solidFill>
                  <a:srgbClr val="000000"/>
                </a:solidFill>
                <a:latin typeface="Montserrat"/>
              </a:rPr>
              <a:t>4)Decision Tree</a:t>
            </a:r>
          </a:p>
          <a:p>
            <a:pPr algn="l">
              <a:lnSpc>
                <a:spcPts val="491"/>
              </a:lnSpc>
            </a:pPr>
            <a:endParaRPr lang="en-US" sz="1161" dirty="0">
              <a:solidFill>
                <a:srgbClr val="000000"/>
              </a:solidFill>
              <a:latin typeface="Montserrat"/>
            </a:endParaRPr>
          </a:p>
        </p:txBody>
      </p:sp>
      <p:sp>
        <p:nvSpPr>
          <p:cNvPr id="7" name="TextBox 7"/>
          <p:cNvSpPr txBox="1"/>
          <p:nvPr/>
        </p:nvSpPr>
        <p:spPr>
          <a:xfrm>
            <a:off x="3733800" y="2991967"/>
            <a:ext cx="5748085" cy="2314350"/>
          </a:xfrm>
          <a:prstGeom prst="rect">
            <a:avLst/>
          </a:prstGeom>
        </p:spPr>
        <p:txBody>
          <a:bodyPr lIns="0" tIns="0" rIns="0" bIns="0" rtlCol="0" anchor="t">
            <a:spAutoFit/>
          </a:bodyPr>
          <a:lstStyle/>
          <a:p>
            <a:pPr algn="l">
              <a:lnSpc>
                <a:spcPts val="1626"/>
              </a:lnSpc>
            </a:pPr>
            <a:r>
              <a:rPr lang="en-US" sz="1161" dirty="0">
                <a:solidFill>
                  <a:srgbClr val="000000"/>
                </a:solidFill>
                <a:latin typeface="Montserrat"/>
              </a:rPr>
              <a:t>The accuracy of a model is not the only factor that determines the robustness of the classifier. Let's say that a classifier is trained over a training data and tested over the test data and it scores an accuracy of 90%.</a:t>
            </a:r>
          </a:p>
          <a:p>
            <a:pPr algn="l">
              <a:lnSpc>
                <a:spcPts val="1626"/>
              </a:lnSpc>
            </a:pPr>
            <a:endParaRPr lang="en-US" sz="1161" dirty="0">
              <a:solidFill>
                <a:srgbClr val="000000"/>
              </a:solidFill>
              <a:latin typeface="Montserrat"/>
            </a:endParaRPr>
          </a:p>
          <a:p>
            <a:pPr algn="l">
              <a:lnSpc>
                <a:spcPts val="1626"/>
              </a:lnSpc>
            </a:pPr>
            <a:r>
              <a:rPr lang="en-US" sz="1161" dirty="0">
                <a:solidFill>
                  <a:srgbClr val="000000"/>
                </a:solidFill>
                <a:latin typeface="Montserrat"/>
              </a:rPr>
              <a:t>Now this seems to be very good accuracy for a classifier, but can I confirm that it will be 90% for all the new test sets that come over??. The answer is No, because I can't determine which all instances will the classifier will use to train itself. As the training and testing data changes, the accuracy will also change. It may increase or decrease. This is known as model variance. </a:t>
            </a:r>
          </a:p>
          <a:p>
            <a:pPr algn="l">
              <a:lnSpc>
                <a:spcPts val="1626"/>
              </a:lnSpc>
            </a:pPr>
            <a:endParaRPr lang="en-US" sz="1161" dirty="0">
              <a:solidFill>
                <a:srgbClr val="000000"/>
              </a:solidFill>
              <a:latin typeface="Montserrat"/>
            </a:endParaRPr>
          </a:p>
          <a:p>
            <a:pPr algn="l">
              <a:lnSpc>
                <a:spcPts val="1626"/>
              </a:lnSpc>
            </a:pPr>
            <a:r>
              <a:rPr lang="en-US" sz="1161" dirty="0">
                <a:solidFill>
                  <a:srgbClr val="000000"/>
                </a:solidFill>
                <a:latin typeface="Montserrat"/>
              </a:rPr>
              <a:t>To overcome this and get a generalized model, I use </a:t>
            </a:r>
            <a:r>
              <a:rPr lang="en-US" sz="1161" dirty="0">
                <a:solidFill>
                  <a:srgbClr val="000000"/>
                </a:solidFill>
                <a:latin typeface="Montserrat Bold"/>
              </a:rPr>
              <a:t>Cross Validation</a:t>
            </a:r>
          </a:p>
          <a:p>
            <a:pPr algn="l">
              <a:lnSpc>
                <a:spcPts val="491"/>
              </a:lnSpc>
            </a:pPr>
            <a:endParaRPr lang="en-US" sz="1161" dirty="0">
              <a:solidFill>
                <a:srgbClr val="000000"/>
              </a:solidFill>
              <a:latin typeface="Montserrat Bo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4596004" y="837161"/>
            <a:ext cx="5157596" cy="2570343"/>
          </a:xfrm>
          <a:custGeom>
            <a:avLst/>
            <a:gdLst/>
            <a:ahLst/>
            <a:cxnLst/>
            <a:rect l="l" t="t" r="r" b="b"/>
            <a:pathLst>
              <a:path w="5157596" h="2570343">
                <a:moveTo>
                  <a:pt x="0" y="0"/>
                </a:moveTo>
                <a:lnTo>
                  <a:pt x="5157596" y="0"/>
                </a:lnTo>
                <a:lnTo>
                  <a:pt x="5157596" y="2570343"/>
                </a:lnTo>
                <a:lnTo>
                  <a:pt x="0" y="2570343"/>
                </a:lnTo>
                <a:lnTo>
                  <a:pt x="0" y="0"/>
                </a:lnTo>
                <a:close/>
              </a:path>
            </a:pathLst>
          </a:custGeom>
          <a:blipFill>
            <a:blip r:embed="rId2"/>
            <a:stretch>
              <a:fillRect/>
            </a:stretch>
          </a:blipFill>
        </p:spPr>
      </p:sp>
      <p:sp>
        <p:nvSpPr>
          <p:cNvPr id="3" name="TextBox 3"/>
          <p:cNvSpPr txBox="1"/>
          <p:nvPr/>
        </p:nvSpPr>
        <p:spPr>
          <a:xfrm>
            <a:off x="0" y="-66675"/>
            <a:ext cx="9753600" cy="645667"/>
          </a:xfrm>
          <a:prstGeom prst="rect">
            <a:avLst/>
          </a:prstGeom>
        </p:spPr>
        <p:txBody>
          <a:bodyPr lIns="0" tIns="0" rIns="0" bIns="0" rtlCol="0" anchor="t">
            <a:spAutoFit/>
          </a:bodyPr>
          <a:lstStyle/>
          <a:p>
            <a:pPr algn="ctr">
              <a:lnSpc>
                <a:spcPts val="5362"/>
              </a:lnSpc>
            </a:pPr>
            <a:r>
              <a:rPr lang="en-US" sz="3830">
                <a:solidFill>
                  <a:srgbClr val="000000"/>
                </a:solidFill>
                <a:latin typeface="Lexend Deca"/>
              </a:rPr>
              <a:t>Machine Learning</a:t>
            </a:r>
          </a:p>
        </p:txBody>
      </p:sp>
      <p:sp>
        <p:nvSpPr>
          <p:cNvPr id="4" name="TextBox 4"/>
          <p:cNvSpPr txBox="1"/>
          <p:nvPr/>
        </p:nvSpPr>
        <p:spPr>
          <a:xfrm>
            <a:off x="196685" y="818111"/>
            <a:ext cx="4399319" cy="2705936"/>
          </a:xfrm>
          <a:prstGeom prst="rect">
            <a:avLst/>
          </a:prstGeom>
        </p:spPr>
        <p:txBody>
          <a:bodyPr lIns="0" tIns="0" rIns="0" bIns="0" rtlCol="0" anchor="t">
            <a:spAutoFit/>
          </a:bodyPr>
          <a:lstStyle/>
          <a:p>
            <a:pPr algn="l">
              <a:lnSpc>
                <a:spcPts val="1244"/>
              </a:lnSpc>
            </a:pPr>
            <a:r>
              <a:rPr lang="en-US" sz="889" dirty="0">
                <a:solidFill>
                  <a:srgbClr val="000000"/>
                </a:solidFill>
                <a:latin typeface="Montserrat Bold"/>
              </a:rPr>
              <a:t>Cross Validation</a:t>
            </a:r>
          </a:p>
          <a:p>
            <a:pPr algn="l">
              <a:lnSpc>
                <a:spcPts val="1244"/>
              </a:lnSpc>
            </a:pPr>
            <a:r>
              <a:rPr lang="en-US" sz="889" dirty="0">
                <a:solidFill>
                  <a:srgbClr val="000000"/>
                </a:solidFill>
                <a:latin typeface="Montserrat"/>
              </a:rPr>
              <a:t>Many a times, the data is imbalanced, </a:t>
            </a:r>
            <a:r>
              <a:rPr lang="en-US" sz="889" dirty="0" err="1">
                <a:solidFill>
                  <a:srgbClr val="000000"/>
                </a:solidFill>
                <a:latin typeface="Montserrat"/>
              </a:rPr>
              <a:t>i.e</a:t>
            </a:r>
            <a:r>
              <a:rPr lang="en-US" sz="889" dirty="0">
                <a:solidFill>
                  <a:srgbClr val="000000"/>
                </a:solidFill>
                <a:latin typeface="Montserrat"/>
              </a:rPr>
              <a:t> there may be a high number of class1 instances but less number of other class instances. Thus I should train and test our algorithm on each and every instance of the dataset. Then I can take an average of all the noted accuracies over the dataset.</a:t>
            </a:r>
          </a:p>
          <a:p>
            <a:pPr algn="l">
              <a:lnSpc>
                <a:spcPts val="1244"/>
              </a:lnSpc>
            </a:pPr>
            <a:r>
              <a:rPr lang="en-US" sz="889" dirty="0">
                <a:solidFill>
                  <a:srgbClr val="000000"/>
                </a:solidFill>
                <a:latin typeface="Montserrat"/>
              </a:rPr>
              <a:t>1)The K-Fold Cross Validation works by first dividing the dataset into k-subsets.</a:t>
            </a:r>
          </a:p>
          <a:p>
            <a:pPr algn="l">
              <a:lnSpc>
                <a:spcPts val="1244"/>
              </a:lnSpc>
            </a:pPr>
            <a:r>
              <a:rPr lang="en-US" sz="889" dirty="0">
                <a:solidFill>
                  <a:srgbClr val="000000"/>
                </a:solidFill>
                <a:latin typeface="Montserrat"/>
              </a:rPr>
              <a:t>2)Let's say I divide the dataset into (k=5) parts. I reserve 1 part for testing and training the algorithm over the 4 parts.</a:t>
            </a:r>
          </a:p>
          <a:p>
            <a:pPr algn="l">
              <a:lnSpc>
                <a:spcPts val="1244"/>
              </a:lnSpc>
            </a:pPr>
            <a:r>
              <a:rPr lang="en-US" sz="889" dirty="0">
                <a:solidFill>
                  <a:srgbClr val="000000"/>
                </a:solidFill>
                <a:latin typeface="Montserrat"/>
              </a:rPr>
              <a:t>3)I continue the process by changing the testing part in each iteration and training the algorithm over the other parts. The accuracies and errors are then averaged to get an average accuracy of the algorithm.</a:t>
            </a:r>
          </a:p>
          <a:p>
            <a:pPr algn="l">
              <a:lnSpc>
                <a:spcPts val="1244"/>
              </a:lnSpc>
            </a:pPr>
            <a:r>
              <a:rPr lang="en-US" sz="889" dirty="0">
                <a:solidFill>
                  <a:srgbClr val="000000"/>
                </a:solidFill>
                <a:latin typeface="Montserrat"/>
              </a:rPr>
              <a:t>This is called K-Fold Cross Validation.</a:t>
            </a:r>
          </a:p>
          <a:p>
            <a:pPr algn="l">
              <a:lnSpc>
                <a:spcPts val="1244"/>
              </a:lnSpc>
            </a:pPr>
            <a:r>
              <a:rPr lang="en-US" sz="889" dirty="0">
                <a:solidFill>
                  <a:srgbClr val="000000"/>
                </a:solidFill>
                <a:latin typeface="Montserrat"/>
              </a:rPr>
              <a:t>4)An algorithm may underfit over a dataset for some training data and sometimes also overfit the data for other training set. Thus with cross-validation, I can achieve a </a:t>
            </a:r>
            <a:r>
              <a:rPr lang="en-US" sz="889" dirty="0" err="1">
                <a:solidFill>
                  <a:srgbClr val="000000"/>
                </a:solidFill>
                <a:latin typeface="Montserrat"/>
              </a:rPr>
              <a:t>generalised</a:t>
            </a:r>
            <a:r>
              <a:rPr lang="en-US" sz="889" dirty="0">
                <a:solidFill>
                  <a:srgbClr val="000000"/>
                </a:solidFill>
                <a:latin typeface="Montserrat"/>
              </a:rPr>
              <a:t> model.</a:t>
            </a:r>
          </a:p>
          <a:p>
            <a:pPr algn="l">
              <a:lnSpc>
                <a:spcPts val="1244"/>
              </a:lnSpc>
            </a:pPr>
            <a:endParaRPr lang="en-US" sz="889" dirty="0">
              <a:solidFill>
                <a:srgbClr val="000000"/>
              </a:solidFill>
              <a:latin typeface="Montserrat"/>
            </a:endParaRPr>
          </a:p>
          <a:p>
            <a:pPr algn="l">
              <a:lnSpc>
                <a:spcPts val="375"/>
              </a:lnSpc>
            </a:pPr>
            <a:endParaRPr lang="en-US" sz="889" dirty="0">
              <a:solidFill>
                <a:srgbClr val="000000"/>
              </a:solidFill>
              <a:latin typeface="Montserrat"/>
            </a:endParaRPr>
          </a:p>
        </p:txBody>
      </p:sp>
      <p:sp>
        <p:nvSpPr>
          <p:cNvPr id="5" name="Freeform 5"/>
          <p:cNvSpPr/>
          <p:nvPr/>
        </p:nvSpPr>
        <p:spPr>
          <a:xfrm>
            <a:off x="196685" y="3746428"/>
            <a:ext cx="3991403" cy="3090119"/>
          </a:xfrm>
          <a:custGeom>
            <a:avLst/>
            <a:gdLst/>
            <a:ahLst/>
            <a:cxnLst/>
            <a:rect l="l" t="t" r="r" b="b"/>
            <a:pathLst>
              <a:path w="3991403" h="3090119">
                <a:moveTo>
                  <a:pt x="0" y="0"/>
                </a:moveTo>
                <a:lnTo>
                  <a:pt x="3991404" y="0"/>
                </a:lnTo>
                <a:lnTo>
                  <a:pt x="3991404" y="3090119"/>
                </a:lnTo>
                <a:lnTo>
                  <a:pt x="0" y="3090119"/>
                </a:lnTo>
                <a:lnTo>
                  <a:pt x="0" y="0"/>
                </a:lnTo>
                <a:close/>
              </a:path>
            </a:pathLst>
          </a:custGeom>
          <a:blipFill>
            <a:blip r:embed="rId3"/>
            <a:stretch>
              <a:fillRect/>
            </a:stretch>
          </a:blipFill>
        </p:spPr>
      </p:sp>
      <p:sp>
        <p:nvSpPr>
          <p:cNvPr id="6" name="Freeform 6"/>
          <p:cNvSpPr/>
          <p:nvPr/>
        </p:nvSpPr>
        <p:spPr>
          <a:xfrm>
            <a:off x="4596004" y="3746428"/>
            <a:ext cx="5157596" cy="3090119"/>
          </a:xfrm>
          <a:custGeom>
            <a:avLst/>
            <a:gdLst/>
            <a:ahLst/>
            <a:cxnLst/>
            <a:rect l="l" t="t" r="r" b="b"/>
            <a:pathLst>
              <a:path w="5157596" h="3090119">
                <a:moveTo>
                  <a:pt x="0" y="0"/>
                </a:moveTo>
                <a:lnTo>
                  <a:pt x="5157596" y="0"/>
                </a:lnTo>
                <a:lnTo>
                  <a:pt x="5157596" y="3090119"/>
                </a:lnTo>
                <a:lnTo>
                  <a:pt x="0" y="3090119"/>
                </a:lnTo>
                <a:lnTo>
                  <a:pt x="0" y="0"/>
                </a:lnTo>
                <a:close/>
              </a:path>
            </a:pathLst>
          </a:custGeom>
          <a:blipFill>
            <a:blip r:embed="rId4"/>
            <a:stretch>
              <a:fillRect l="-1479" r="-1479"/>
            </a:stretch>
          </a:blipFill>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0" y="-66675"/>
            <a:ext cx="9753600" cy="645667"/>
          </a:xfrm>
          <a:prstGeom prst="rect">
            <a:avLst/>
          </a:prstGeom>
        </p:spPr>
        <p:txBody>
          <a:bodyPr lIns="0" tIns="0" rIns="0" bIns="0" rtlCol="0" anchor="t">
            <a:spAutoFit/>
          </a:bodyPr>
          <a:lstStyle/>
          <a:p>
            <a:pPr algn="ctr">
              <a:lnSpc>
                <a:spcPts val="5362"/>
              </a:lnSpc>
            </a:pPr>
            <a:r>
              <a:rPr lang="en-US" sz="3830">
                <a:solidFill>
                  <a:srgbClr val="000000"/>
                </a:solidFill>
                <a:latin typeface="Lexend Deca"/>
              </a:rPr>
              <a:t>Machine Learning</a:t>
            </a:r>
          </a:p>
        </p:txBody>
      </p:sp>
      <p:sp>
        <p:nvSpPr>
          <p:cNvPr id="3" name="Freeform 3"/>
          <p:cNvSpPr/>
          <p:nvPr/>
        </p:nvSpPr>
        <p:spPr>
          <a:xfrm>
            <a:off x="1694830" y="665629"/>
            <a:ext cx="6363940" cy="3817899"/>
          </a:xfrm>
          <a:custGeom>
            <a:avLst/>
            <a:gdLst/>
            <a:ahLst/>
            <a:cxnLst/>
            <a:rect l="l" t="t" r="r" b="b"/>
            <a:pathLst>
              <a:path w="6363940" h="3817899">
                <a:moveTo>
                  <a:pt x="0" y="0"/>
                </a:moveTo>
                <a:lnTo>
                  <a:pt x="6363940" y="0"/>
                </a:lnTo>
                <a:lnTo>
                  <a:pt x="6363940" y="3817899"/>
                </a:lnTo>
                <a:lnTo>
                  <a:pt x="0" y="3817899"/>
                </a:lnTo>
                <a:lnTo>
                  <a:pt x="0" y="0"/>
                </a:lnTo>
                <a:close/>
              </a:path>
            </a:pathLst>
          </a:custGeom>
          <a:blipFill>
            <a:blip r:embed="rId2"/>
            <a:stretch>
              <a:fillRect t="-996" b="-996"/>
            </a:stretch>
          </a:blipFill>
        </p:spPr>
      </p:sp>
      <p:sp>
        <p:nvSpPr>
          <p:cNvPr id="4" name="TextBox 4"/>
          <p:cNvSpPr txBox="1"/>
          <p:nvPr/>
        </p:nvSpPr>
        <p:spPr>
          <a:xfrm>
            <a:off x="692929" y="4540678"/>
            <a:ext cx="8367741" cy="2483651"/>
          </a:xfrm>
          <a:prstGeom prst="rect">
            <a:avLst/>
          </a:prstGeom>
        </p:spPr>
        <p:txBody>
          <a:bodyPr lIns="0" tIns="0" rIns="0" bIns="0" rtlCol="0" anchor="t">
            <a:spAutoFit/>
          </a:bodyPr>
          <a:lstStyle/>
          <a:p>
            <a:pPr algn="l">
              <a:lnSpc>
                <a:spcPts val="1603"/>
              </a:lnSpc>
            </a:pPr>
            <a:r>
              <a:rPr lang="en-US" sz="1145" dirty="0">
                <a:solidFill>
                  <a:srgbClr val="000000"/>
                </a:solidFill>
                <a:latin typeface="Montserrat Bold"/>
              </a:rPr>
              <a:t>Interpreting Confusion Matrix</a:t>
            </a:r>
          </a:p>
          <a:p>
            <a:pPr algn="l">
              <a:lnSpc>
                <a:spcPts val="1603"/>
              </a:lnSpc>
            </a:pPr>
            <a:r>
              <a:rPr lang="en-US" sz="1145" dirty="0">
                <a:solidFill>
                  <a:srgbClr val="000000"/>
                </a:solidFill>
                <a:latin typeface="Montserrat"/>
              </a:rPr>
              <a:t>The left diagonal shows the number of correct predictions made for each class while the right diagonal shows the number of wrong </a:t>
            </a:r>
            <a:r>
              <a:rPr lang="en-US" sz="1145" dirty="0" err="1">
                <a:solidFill>
                  <a:srgbClr val="000000"/>
                </a:solidFill>
                <a:latin typeface="Montserrat"/>
              </a:rPr>
              <a:t>prredictions</a:t>
            </a:r>
            <a:r>
              <a:rPr lang="en-US" sz="1145" dirty="0">
                <a:solidFill>
                  <a:srgbClr val="000000"/>
                </a:solidFill>
                <a:latin typeface="Montserrat"/>
              </a:rPr>
              <a:t> made. Lets consider the first plot for Logistic Regression:</a:t>
            </a:r>
          </a:p>
          <a:p>
            <a:pPr algn="l">
              <a:lnSpc>
                <a:spcPts val="1603"/>
              </a:lnSpc>
            </a:pPr>
            <a:endParaRPr lang="en-US" sz="1145" dirty="0">
              <a:solidFill>
                <a:srgbClr val="000000"/>
              </a:solidFill>
              <a:latin typeface="Montserrat"/>
            </a:endParaRPr>
          </a:p>
          <a:p>
            <a:pPr algn="l">
              <a:lnSpc>
                <a:spcPts val="1603"/>
              </a:lnSpc>
            </a:pPr>
            <a:r>
              <a:rPr lang="en-US" sz="1145" dirty="0">
                <a:solidFill>
                  <a:srgbClr val="000000"/>
                </a:solidFill>
                <a:latin typeface="Montserrat"/>
              </a:rPr>
              <a:t>1)The no.1 of correct predictions are 474(for dead) + 236(for survived) with the mean CV accuracy being (474+236)/891 = 79.6% which I did get earlier.</a:t>
            </a:r>
          </a:p>
          <a:p>
            <a:pPr algn="l">
              <a:lnSpc>
                <a:spcPts val="1603"/>
              </a:lnSpc>
            </a:pPr>
            <a:endParaRPr lang="en-US" sz="1145" dirty="0">
              <a:solidFill>
                <a:srgbClr val="000000"/>
              </a:solidFill>
              <a:latin typeface="Montserrat"/>
            </a:endParaRPr>
          </a:p>
          <a:p>
            <a:pPr algn="l">
              <a:lnSpc>
                <a:spcPts val="1603"/>
              </a:lnSpc>
            </a:pPr>
            <a:r>
              <a:rPr lang="en-US" sz="1145" dirty="0">
                <a:solidFill>
                  <a:srgbClr val="000000"/>
                </a:solidFill>
                <a:latin typeface="Montserrat"/>
              </a:rPr>
              <a:t>2)Errors--&gt; Wrongly Classified 75 dead people as survived and 106 survived as dead. Thus it has made more mistakes by predicting dead as survived.</a:t>
            </a:r>
          </a:p>
          <a:p>
            <a:pPr algn="l">
              <a:lnSpc>
                <a:spcPts val="1603"/>
              </a:lnSpc>
            </a:pPr>
            <a:endParaRPr lang="en-US" sz="1145" dirty="0">
              <a:solidFill>
                <a:srgbClr val="000000"/>
              </a:solidFill>
              <a:latin typeface="Montserrat"/>
            </a:endParaRPr>
          </a:p>
          <a:p>
            <a:pPr algn="l">
              <a:lnSpc>
                <a:spcPts val="1603"/>
              </a:lnSpc>
            </a:pPr>
            <a:r>
              <a:rPr lang="en-US" sz="1145" dirty="0">
                <a:solidFill>
                  <a:srgbClr val="000000"/>
                </a:solidFill>
                <a:latin typeface="Montserrat"/>
              </a:rPr>
              <a:t>By looking at all the matrices, I can say that Logistic Regression has a higher chance in correctly predicting dead passengers but Random Forest has a higher chance in correctly predicting passengers who survived.</a:t>
            </a:r>
          </a:p>
          <a:p>
            <a:pPr algn="l">
              <a:lnSpc>
                <a:spcPts val="484"/>
              </a:lnSpc>
            </a:pPr>
            <a:endParaRPr lang="en-US" sz="1145" dirty="0">
              <a:solidFill>
                <a:srgbClr val="000000"/>
              </a:solidFill>
              <a:latin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936299" y="1075378"/>
            <a:ext cx="3940501" cy="2522569"/>
          </a:xfrm>
          <a:custGeom>
            <a:avLst/>
            <a:gdLst/>
            <a:ahLst/>
            <a:cxnLst/>
            <a:rect l="l" t="t" r="r" b="b"/>
            <a:pathLst>
              <a:path w="3940501" h="2522569">
                <a:moveTo>
                  <a:pt x="0" y="0"/>
                </a:moveTo>
                <a:lnTo>
                  <a:pt x="3940501" y="0"/>
                </a:lnTo>
                <a:lnTo>
                  <a:pt x="3940501" y="2522569"/>
                </a:lnTo>
                <a:lnTo>
                  <a:pt x="0" y="2522569"/>
                </a:lnTo>
                <a:lnTo>
                  <a:pt x="0" y="0"/>
                </a:lnTo>
                <a:close/>
              </a:path>
            </a:pathLst>
          </a:custGeom>
          <a:blipFill>
            <a:blip r:embed="rId2"/>
            <a:stretch>
              <a:fillRect/>
            </a:stretch>
          </a:blipFill>
        </p:spPr>
      </p:sp>
      <p:sp>
        <p:nvSpPr>
          <p:cNvPr id="3" name="Freeform 3"/>
          <p:cNvSpPr/>
          <p:nvPr/>
        </p:nvSpPr>
        <p:spPr>
          <a:xfrm>
            <a:off x="5559996" y="1075378"/>
            <a:ext cx="3927210" cy="5414790"/>
          </a:xfrm>
          <a:custGeom>
            <a:avLst/>
            <a:gdLst/>
            <a:ahLst/>
            <a:cxnLst/>
            <a:rect l="l" t="t" r="r" b="b"/>
            <a:pathLst>
              <a:path w="3927210" h="5414790">
                <a:moveTo>
                  <a:pt x="0" y="0"/>
                </a:moveTo>
                <a:lnTo>
                  <a:pt x="3927211" y="0"/>
                </a:lnTo>
                <a:lnTo>
                  <a:pt x="3927211" y="5414790"/>
                </a:lnTo>
                <a:lnTo>
                  <a:pt x="0" y="5414790"/>
                </a:lnTo>
                <a:lnTo>
                  <a:pt x="0" y="0"/>
                </a:lnTo>
                <a:close/>
              </a:path>
            </a:pathLst>
          </a:custGeom>
          <a:blipFill>
            <a:blip r:embed="rId3"/>
            <a:stretch>
              <a:fillRect/>
            </a:stretch>
          </a:blipFill>
        </p:spPr>
      </p:sp>
      <p:sp>
        <p:nvSpPr>
          <p:cNvPr id="4" name="Freeform 4"/>
          <p:cNvSpPr/>
          <p:nvPr/>
        </p:nvSpPr>
        <p:spPr>
          <a:xfrm>
            <a:off x="936299" y="3850517"/>
            <a:ext cx="3940501" cy="3404504"/>
          </a:xfrm>
          <a:custGeom>
            <a:avLst/>
            <a:gdLst/>
            <a:ahLst/>
            <a:cxnLst/>
            <a:rect l="l" t="t" r="r" b="b"/>
            <a:pathLst>
              <a:path w="3940501" h="3404504">
                <a:moveTo>
                  <a:pt x="0" y="0"/>
                </a:moveTo>
                <a:lnTo>
                  <a:pt x="3940501" y="0"/>
                </a:lnTo>
                <a:lnTo>
                  <a:pt x="3940501" y="3404504"/>
                </a:lnTo>
                <a:lnTo>
                  <a:pt x="0" y="3404504"/>
                </a:lnTo>
                <a:lnTo>
                  <a:pt x="0" y="0"/>
                </a:lnTo>
                <a:close/>
              </a:path>
            </a:pathLst>
          </a:custGeom>
          <a:blipFill>
            <a:blip r:embed="rId4"/>
            <a:stretch>
              <a:fillRect/>
            </a:stretch>
          </a:blipFill>
        </p:spPr>
      </p:sp>
      <p:sp>
        <p:nvSpPr>
          <p:cNvPr id="5" name="TextBox 5"/>
          <p:cNvSpPr txBox="1"/>
          <p:nvPr/>
        </p:nvSpPr>
        <p:spPr>
          <a:xfrm>
            <a:off x="0" y="-66675"/>
            <a:ext cx="9753600" cy="645667"/>
          </a:xfrm>
          <a:prstGeom prst="rect">
            <a:avLst/>
          </a:prstGeom>
        </p:spPr>
        <p:txBody>
          <a:bodyPr lIns="0" tIns="0" rIns="0" bIns="0" rtlCol="0" anchor="t">
            <a:spAutoFit/>
          </a:bodyPr>
          <a:lstStyle/>
          <a:p>
            <a:pPr algn="ctr">
              <a:lnSpc>
                <a:spcPts val="5362"/>
              </a:lnSpc>
            </a:pPr>
            <a:r>
              <a:rPr lang="en-US" sz="3830">
                <a:solidFill>
                  <a:srgbClr val="000000"/>
                </a:solidFill>
                <a:latin typeface="Lexend Deca"/>
              </a:rPr>
              <a:t>Machine Learning</a:t>
            </a:r>
          </a:p>
        </p:txBody>
      </p:sp>
      <p:sp>
        <p:nvSpPr>
          <p:cNvPr id="6" name="TextBox 6"/>
          <p:cNvSpPr txBox="1"/>
          <p:nvPr/>
        </p:nvSpPr>
        <p:spPr>
          <a:xfrm>
            <a:off x="0" y="454407"/>
            <a:ext cx="9753600" cy="497076"/>
          </a:xfrm>
          <a:prstGeom prst="rect">
            <a:avLst/>
          </a:prstGeom>
        </p:spPr>
        <p:txBody>
          <a:bodyPr lIns="0" tIns="0" rIns="0" bIns="0" rtlCol="0" anchor="t">
            <a:spAutoFit/>
          </a:bodyPr>
          <a:lstStyle/>
          <a:p>
            <a:pPr algn="l">
              <a:lnSpc>
                <a:spcPts val="4102"/>
              </a:lnSpc>
            </a:pPr>
            <a:r>
              <a:rPr lang="en-US" sz="2930" dirty="0">
                <a:solidFill>
                  <a:srgbClr val="000000"/>
                </a:solidFill>
                <a:latin typeface="Lexend Deca"/>
              </a:rPr>
              <a:t>3.3 Make prediction on Test data</a:t>
            </a:r>
          </a:p>
        </p:txBody>
      </p:sp>
      <p:sp>
        <p:nvSpPr>
          <p:cNvPr id="7" name="TextBox 7"/>
          <p:cNvSpPr txBox="1"/>
          <p:nvPr/>
        </p:nvSpPr>
        <p:spPr>
          <a:xfrm>
            <a:off x="1007522" y="3638550"/>
            <a:ext cx="3798056" cy="157717"/>
          </a:xfrm>
          <a:prstGeom prst="rect">
            <a:avLst/>
          </a:prstGeom>
        </p:spPr>
        <p:txBody>
          <a:bodyPr lIns="0" tIns="0" rIns="0" bIns="0" rtlCol="0" anchor="t">
            <a:spAutoFit/>
          </a:bodyPr>
          <a:lstStyle/>
          <a:p>
            <a:pPr algn="ctr">
              <a:lnSpc>
                <a:spcPts val="1281"/>
              </a:lnSpc>
            </a:pPr>
            <a:r>
              <a:rPr lang="en-US" sz="915">
                <a:solidFill>
                  <a:srgbClr val="000000"/>
                </a:solidFill>
                <a:latin typeface="Montserrat"/>
              </a:rPr>
              <a:t>Test.csv have 419 element, but It not have column Survived</a:t>
            </a:r>
          </a:p>
        </p:txBody>
      </p:sp>
      <p:sp>
        <p:nvSpPr>
          <p:cNvPr id="8" name="TextBox 8"/>
          <p:cNvSpPr txBox="1"/>
          <p:nvPr/>
        </p:nvSpPr>
        <p:spPr>
          <a:xfrm>
            <a:off x="5272348" y="6752787"/>
            <a:ext cx="4481252" cy="192185"/>
          </a:xfrm>
          <a:prstGeom prst="rect">
            <a:avLst/>
          </a:prstGeom>
        </p:spPr>
        <p:txBody>
          <a:bodyPr lIns="0" tIns="0" rIns="0" bIns="0" rtlCol="0" anchor="t">
            <a:spAutoFit/>
          </a:bodyPr>
          <a:lstStyle/>
          <a:p>
            <a:pPr algn="ctr">
              <a:lnSpc>
                <a:spcPts val="1512"/>
              </a:lnSpc>
            </a:pPr>
            <a:r>
              <a:rPr lang="en-US" sz="1080">
                <a:solidFill>
                  <a:srgbClr val="000000"/>
                </a:solidFill>
                <a:latin typeface="Montserrat"/>
              </a:rPr>
              <a:t>EDA test.csv: check null, drop column “Cabin”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299732" y="77366"/>
            <a:ext cx="3772429" cy="4803147"/>
          </a:xfrm>
          <a:custGeom>
            <a:avLst/>
            <a:gdLst/>
            <a:ahLst/>
            <a:cxnLst/>
            <a:rect l="l" t="t" r="r" b="b"/>
            <a:pathLst>
              <a:path w="3772429" h="4803147">
                <a:moveTo>
                  <a:pt x="0" y="0"/>
                </a:moveTo>
                <a:lnTo>
                  <a:pt x="3772429" y="0"/>
                </a:lnTo>
                <a:lnTo>
                  <a:pt x="3772429" y="4803147"/>
                </a:lnTo>
                <a:lnTo>
                  <a:pt x="0" y="4803147"/>
                </a:lnTo>
                <a:lnTo>
                  <a:pt x="0" y="0"/>
                </a:lnTo>
                <a:close/>
              </a:path>
            </a:pathLst>
          </a:custGeom>
          <a:blipFill>
            <a:blip r:embed="rId2"/>
            <a:stretch>
              <a:fillRect/>
            </a:stretch>
          </a:blipFill>
        </p:spPr>
      </p:sp>
      <p:sp>
        <p:nvSpPr>
          <p:cNvPr id="3" name="Freeform 3"/>
          <p:cNvSpPr/>
          <p:nvPr/>
        </p:nvSpPr>
        <p:spPr>
          <a:xfrm>
            <a:off x="4570420" y="77366"/>
            <a:ext cx="3447988" cy="4803147"/>
          </a:xfrm>
          <a:custGeom>
            <a:avLst/>
            <a:gdLst/>
            <a:ahLst/>
            <a:cxnLst/>
            <a:rect l="l" t="t" r="r" b="b"/>
            <a:pathLst>
              <a:path w="3447988" h="4803147">
                <a:moveTo>
                  <a:pt x="0" y="0"/>
                </a:moveTo>
                <a:lnTo>
                  <a:pt x="3447988" y="0"/>
                </a:lnTo>
                <a:lnTo>
                  <a:pt x="3447988" y="4803147"/>
                </a:lnTo>
                <a:lnTo>
                  <a:pt x="0" y="4803147"/>
                </a:lnTo>
                <a:lnTo>
                  <a:pt x="0" y="0"/>
                </a:lnTo>
                <a:close/>
              </a:path>
            </a:pathLst>
          </a:custGeom>
          <a:blipFill>
            <a:blip r:embed="rId3"/>
            <a:stretch>
              <a:fillRect/>
            </a:stretch>
          </a:blipFill>
        </p:spPr>
      </p:sp>
      <p:sp>
        <p:nvSpPr>
          <p:cNvPr id="4" name="Freeform 4"/>
          <p:cNvSpPr/>
          <p:nvPr/>
        </p:nvSpPr>
        <p:spPr>
          <a:xfrm>
            <a:off x="299732" y="4970945"/>
            <a:ext cx="3772429" cy="2178564"/>
          </a:xfrm>
          <a:custGeom>
            <a:avLst/>
            <a:gdLst/>
            <a:ahLst/>
            <a:cxnLst/>
            <a:rect l="l" t="t" r="r" b="b"/>
            <a:pathLst>
              <a:path w="3772429" h="2178564">
                <a:moveTo>
                  <a:pt x="0" y="0"/>
                </a:moveTo>
                <a:lnTo>
                  <a:pt x="3772429" y="0"/>
                </a:lnTo>
                <a:lnTo>
                  <a:pt x="3772429" y="2178563"/>
                </a:lnTo>
                <a:lnTo>
                  <a:pt x="0" y="2178563"/>
                </a:lnTo>
                <a:lnTo>
                  <a:pt x="0" y="0"/>
                </a:lnTo>
                <a:close/>
              </a:path>
            </a:pathLst>
          </a:custGeom>
          <a:blipFill>
            <a:blip r:embed="rId4"/>
            <a:stretch>
              <a:fillRect/>
            </a:stretch>
          </a:blipFill>
        </p:spPr>
      </p:sp>
      <p:sp>
        <p:nvSpPr>
          <p:cNvPr id="5" name="TextBox 5"/>
          <p:cNvSpPr txBox="1"/>
          <p:nvPr/>
        </p:nvSpPr>
        <p:spPr>
          <a:xfrm>
            <a:off x="4072161" y="5594060"/>
            <a:ext cx="4481252" cy="192185"/>
          </a:xfrm>
          <a:prstGeom prst="rect">
            <a:avLst/>
          </a:prstGeom>
        </p:spPr>
        <p:txBody>
          <a:bodyPr lIns="0" tIns="0" rIns="0" bIns="0" rtlCol="0" anchor="t">
            <a:spAutoFit/>
          </a:bodyPr>
          <a:lstStyle/>
          <a:p>
            <a:pPr algn="ctr">
              <a:lnSpc>
                <a:spcPts val="1512"/>
              </a:lnSpc>
            </a:pPr>
            <a:r>
              <a:rPr lang="en-US" sz="1080">
                <a:solidFill>
                  <a:srgbClr val="000000"/>
                </a:solidFill>
                <a:latin typeface="Montserrat"/>
              </a:rPr>
              <a:t>Transform data, make column predict Survived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AutoShape 2"/>
          <p:cNvSpPr/>
          <p:nvPr/>
        </p:nvSpPr>
        <p:spPr>
          <a:xfrm rot="-5400000">
            <a:off x="-843555" y="3652520"/>
            <a:ext cx="4389120" cy="0"/>
          </a:xfrm>
          <a:prstGeom prst="line">
            <a:avLst/>
          </a:prstGeom>
          <a:ln w="9525" cap="flat">
            <a:solidFill>
              <a:srgbClr val="000000"/>
            </a:solidFill>
            <a:prstDash val="solid"/>
            <a:headEnd type="none" w="sm" len="sm"/>
            <a:tailEnd type="none" w="sm" len="sm"/>
          </a:ln>
        </p:spPr>
      </p:sp>
      <p:sp>
        <p:nvSpPr>
          <p:cNvPr id="3" name="TextBox 3"/>
          <p:cNvSpPr txBox="1"/>
          <p:nvPr/>
        </p:nvSpPr>
        <p:spPr>
          <a:xfrm>
            <a:off x="3285283" y="-66675"/>
            <a:ext cx="2650551" cy="645667"/>
          </a:xfrm>
          <a:prstGeom prst="rect">
            <a:avLst/>
          </a:prstGeom>
        </p:spPr>
        <p:txBody>
          <a:bodyPr lIns="0" tIns="0" rIns="0" bIns="0" rtlCol="0" anchor="t">
            <a:spAutoFit/>
          </a:bodyPr>
          <a:lstStyle/>
          <a:p>
            <a:pPr algn="ctr">
              <a:lnSpc>
                <a:spcPts val="5362"/>
              </a:lnSpc>
            </a:pPr>
            <a:r>
              <a:rPr lang="en-US" sz="3830" dirty="0">
                <a:solidFill>
                  <a:srgbClr val="000000"/>
                </a:solidFill>
                <a:latin typeface="Lexend Deca"/>
              </a:rPr>
              <a:t>Contents</a:t>
            </a:r>
          </a:p>
        </p:txBody>
      </p:sp>
      <p:grpSp>
        <p:nvGrpSpPr>
          <p:cNvPr id="4" name="Group 4"/>
          <p:cNvGrpSpPr/>
          <p:nvPr/>
        </p:nvGrpSpPr>
        <p:grpSpPr>
          <a:xfrm>
            <a:off x="6932833" y="3802744"/>
            <a:ext cx="2063714" cy="2049416"/>
            <a:chOff x="0" y="0"/>
            <a:chExt cx="1407448" cy="1397697"/>
          </a:xfrm>
        </p:grpSpPr>
        <p:sp>
          <p:nvSpPr>
            <p:cNvPr id="5" name="Freeform 5"/>
            <p:cNvSpPr/>
            <p:nvPr/>
          </p:nvSpPr>
          <p:spPr>
            <a:xfrm>
              <a:off x="0" y="0"/>
              <a:ext cx="1407448" cy="1397697"/>
            </a:xfrm>
            <a:custGeom>
              <a:avLst/>
              <a:gdLst/>
              <a:ahLst/>
              <a:cxnLst/>
              <a:rect l="l" t="t" r="r" b="b"/>
              <a:pathLst>
                <a:path w="1407448" h="1397697">
                  <a:moveTo>
                    <a:pt x="0" y="0"/>
                  </a:moveTo>
                  <a:lnTo>
                    <a:pt x="1407448" y="0"/>
                  </a:lnTo>
                  <a:lnTo>
                    <a:pt x="1407448" y="1397697"/>
                  </a:lnTo>
                  <a:lnTo>
                    <a:pt x="0" y="1397697"/>
                  </a:lnTo>
                  <a:close/>
                </a:path>
              </a:pathLst>
            </a:custGeom>
            <a:solidFill>
              <a:srgbClr val="FFFFFF"/>
            </a:solidFill>
          </p:spPr>
        </p:sp>
        <p:sp>
          <p:nvSpPr>
            <p:cNvPr id="6" name="TextBox 6"/>
            <p:cNvSpPr txBox="1"/>
            <p:nvPr/>
          </p:nvSpPr>
          <p:spPr>
            <a:xfrm>
              <a:off x="0" y="-28575"/>
              <a:ext cx="1407448" cy="1426272"/>
            </a:xfrm>
            <a:prstGeom prst="rect">
              <a:avLst/>
            </a:prstGeom>
          </p:spPr>
          <p:txBody>
            <a:bodyPr lIns="27093" tIns="27093" rIns="27093" bIns="27093" rtlCol="0" anchor="ctr"/>
            <a:lstStyle/>
            <a:p>
              <a:pPr algn="ctr">
                <a:lnSpc>
                  <a:spcPts val="1418"/>
                </a:lnSpc>
                <a:spcBef>
                  <a:spcPct val="0"/>
                </a:spcBef>
              </a:pPr>
              <a:endParaRPr/>
            </a:p>
          </p:txBody>
        </p:sp>
      </p:grpSp>
      <p:grpSp>
        <p:nvGrpSpPr>
          <p:cNvPr id="7" name="Group 7"/>
          <p:cNvGrpSpPr/>
          <p:nvPr/>
        </p:nvGrpSpPr>
        <p:grpSpPr>
          <a:xfrm>
            <a:off x="6932833" y="1463040"/>
            <a:ext cx="2063714" cy="2049416"/>
            <a:chOff x="0" y="0"/>
            <a:chExt cx="1407448" cy="1397697"/>
          </a:xfrm>
        </p:grpSpPr>
        <p:sp>
          <p:nvSpPr>
            <p:cNvPr id="8" name="Freeform 8"/>
            <p:cNvSpPr/>
            <p:nvPr/>
          </p:nvSpPr>
          <p:spPr>
            <a:xfrm>
              <a:off x="0" y="0"/>
              <a:ext cx="1407448" cy="1397697"/>
            </a:xfrm>
            <a:custGeom>
              <a:avLst/>
              <a:gdLst/>
              <a:ahLst/>
              <a:cxnLst/>
              <a:rect l="l" t="t" r="r" b="b"/>
              <a:pathLst>
                <a:path w="1407448" h="1397697">
                  <a:moveTo>
                    <a:pt x="0" y="0"/>
                  </a:moveTo>
                  <a:lnTo>
                    <a:pt x="1407448" y="0"/>
                  </a:lnTo>
                  <a:lnTo>
                    <a:pt x="1407448" y="1397697"/>
                  </a:lnTo>
                  <a:lnTo>
                    <a:pt x="0" y="1397697"/>
                  </a:lnTo>
                  <a:close/>
                </a:path>
              </a:pathLst>
            </a:custGeom>
            <a:solidFill>
              <a:srgbClr val="FFFFFF"/>
            </a:solidFill>
          </p:spPr>
        </p:sp>
        <p:sp>
          <p:nvSpPr>
            <p:cNvPr id="9" name="TextBox 9"/>
            <p:cNvSpPr txBox="1"/>
            <p:nvPr/>
          </p:nvSpPr>
          <p:spPr>
            <a:xfrm>
              <a:off x="0" y="-28575"/>
              <a:ext cx="1407448" cy="1426272"/>
            </a:xfrm>
            <a:prstGeom prst="rect">
              <a:avLst/>
            </a:prstGeom>
          </p:spPr>
          <p:txBody>
            <a:bodyPr lIns="27093" tIns="27093" rIns="27093" bIns="27093" rtlCol="0" anchor="ctr"/>
            <a:lstStyle/>
            <a:p>
              <a:pPr algn="ctr">
                <a:lnSpc>
                  <a:spcPts val="1418"/>
                </a:lnSpc>
                <a:spcBef>
                  <a:spcPct val="0"/>
                </a:spcBef>
              </a:pPr>
              <a:endParaRPr/>
            </a:p>
          </p:txBody>
        </p:sp>
      </p:grpSp>
      <p:grpSp>
        <p:nvGrpSpPr>
          <p:cNvPr id="10" name="Group 10"/>
          <p:cNvGrpSpPr/>
          <p:nvPr/>
        </p:nvGrpSpPr>
        <p:grpSpPr>
          <a:xfrm>
            <a:off x="4593130" y="1477338"/>
            <a:ext cx="2063714" cy="2049416"/>
            <a:chOff x="0" y="0"/>
            <a:chExt cx="1407448" cy="1397697"/>
          </a:xfrm>
        </p:grpSpPr>
        <p:sp>
          <p:nvSpPr>
            <p:cNvPr id="11" name="Freeform 11"/>
            <p:cNvSpPr/>
            <p:nvPr/>
          </p:nvSpPr>
          <p:spPr>
            <a:xfrm>
              <a:off x="0" y="0"/>
              <a:ext cx="1407448" cy="1397697"/>
            </a:xfrm>
            <a:custGeom>
              <a:avLst/>
              <a:gdLst/>
              <a:ahLst/>
              <a:cxnLst/>
              <a:rect l="l" t="t" r="r" b="b"/>
              <a:pathLst>
                <a:path w="1407448" h="1397697">
                  <a:moveTo>
                    <a:pt x="0" y="0"/>
                  </a:moveTo>
                  <a:lnTo>
                    <a:pt x="1407448" y="0"/>
                  </a:lnTo>
                  <a:lnTo>
                    <a:pt x="1407448" y="1397697"/>
                  </a:lnTo>
                  <a:lnTo>
                    <a:pt x="0" y="1397697"/>
                  </a:lnTo>
                  <a:close/>
                </a:path>
              </a:pathLst>
            </a:custGeom>
            <a:solidFill>
              <a:srgbClr val="FFFFFF"/>
            </a:solidFill>
          </p:spPr>
        </p:sp>
        <p:sp>
          <p:nvSpPr>
            <p:cNvPr id="12" name="TextBox 12"/>
            <p:cNvSpPr txBox="1"/>
            <p:nvPr/>
          </p:nvSpPr>
          <p:spPr>
            <a:xfrm>
              <a:off x="0" y="-28575"/>
              <a:ext cx="1407448" cy="1426272"/>
            </a:xfrm>
            <a:prstGeom prst="rect">
              <a:avLst/>
            </a:prstGeom>
          </p:spPr>
          <p:txBody>
            <a:bodyPr lIns="27093" tIns="27093" rIns="27093" bIns="27093" rtlCol="0" anchor="ctr"/>
            <a:lstStyle/>
            <a:p>
              <a:pPr algn="ctr">
                <a:lnSpc>
                  <a:spcPts val="1418"/>
                </a:lnSpc>
                <a:spcBef>
                  <a:spcPct val="0"/>
                </a:spcBef>
              </a:pPr>
              <a:endParaRPr/>
            </a:p>
          </p:txBody>
        </p:sp>
      </p:grpSp>
      <p:grpSp>
        <p:nvGrpSpPr>
          <p:cNvPr id="13" name="Group 13"/>
          <p:cNvGrpSpPr/>
          <p:nvPr/>
        </p:nvGrpSpPr>
        <p:grpSpPr>
          <a:xfrm>
            <a:off x="4593130" y="3802744"/>
            <a:ext cx="2063714" cy="2049416"/>
            <a:chOff x="0" y="0"/>
            <a:chExt cx="1407448" cy="1397697"/>
          </a:xfrm>
        </p:grpSpPr>
        <p:sp>
          <p:nvSpPr>
            <p:cNvPr id="14" name="Freeform 14"/>
            <p:cNvSpPr/>
            <p:nvPr/>
          </p:nvSpPr>
          <p:spPr>
            <a:xfrm>
              <a:off x="0" y="0"/>
              <a:ext cx="1407448" cy="1397697"/>
            </a:xfrm>
            <a:custGeom>
              <a:avLst/>
              <a:gdLst/>
              <a:ahLst/>
              <a:cxnLst/>
              <a:rect l="l" t="t" r="r" b="b"/>
              <a:pathLst>
                <a:path w="1407448" h="1397697">
                  <a:moveTo>
                    <a:pt x="0" y="0"/>
                  </a:moveTo>
                  <a:lnTo>
                    <a:pt x="1407448" y="0"/>
                  </a:lnTo>
                  <a:lnTo>
                    <a:pt x="1407448" y="1397697"/>
                  </a:lnTo>
                  <a:lnTo>
                    <a:pt x="0" y="1397697"/>
                  </a:lnTo>
                  <a:close/>
                </a:path>
              </a:pathLst>
            </a:custGeom>
            <a:solidFill>
              <a:srgbClr val="FFFFFF"/>
            </a:solidFill>
          </p:spPr>
        </p:sp>
        <p:sp>
          <p:nvSpPr>
            <p:cNvPr id="15" name="TextBox 15"/>
            <p:cNvSpPr txBox="1"/>
            <p:nvPr/>
          </p:nvSpPr>
          <p:spPr>
            <a:xfrm>
              <a:off x="0" y="-28575"/>
              <a:ext cx="1407448" cy="1426272"/>
            </a:xfrm>
            <a:prstGeom prst="rect">
              <a:avLst/>
            </a:prstGeom>
          </p:spPr>
          <p:txBody>
            <a:bodyPr lIns="27093" tIns="27093" rIns="27093" bIns="27093" rtlCol="0" anchor="ctr"/>
            <a:lstStyle/>
            <a:p>
              <a:pPr algn="ctr">
                <a:lnSpc>
                  <a:spcPts val="1418"/>
                </a:lnSpc>
                <a:spcBef>
                  <a:spcPct val="0"/>
                </a:spcBef>
              </a:pPr>
              <a:endParaRPr/>
            </a:p>
          </p:txBody>
        </p:sp>
      </p:grpSp>
      <p:grpSp>
        <p:nvGrpSpPr>
          <p:cNvPr id="16" name="Group 16"/>
          <p:cNvGrpSpPr/>
          <p:nvPr/>
        </p:nvGrpSpPr>
        <p:grpSpPr>
          <a:xfrm>
            <a:off x="2253426" y="1491635"/>
            <a:ext cx="2063714" cy="2049416"/>
            <a:chOff x="0" y="0"/>
            <a:chExt cx="1407448" cy="1397697"/>
          </a:xfrm>
        </p:grpSpPr>
        <p:sp>
          <p:nvSpPr>
            <p:cNvPr id="17" name="Freeform 17"/>
            <p:cNvSpPr/>
            <p:nvPr/>
          </p:nvSpPr>
          <p:spPr>
            <a:xfrm>
              <a:off x="0" y="0"/>
              <a:ext cx="1407448" cy="1397697"/>
            </a:xfrm>
            <a:custGeom>
              <a:avLst/>
              <a:gdLst/>
              <a:ahLst/>
              <a:cxnLst/>
              <a:rect l="l" t="t" r="r" b="b"/>
              <a:pathLst>
                <a:path w="1407448" h="1397697">
                  <a:moveTo>
                    <a:pt x="0" y="0"/>
                  </a:moveTo>
                  <a:lnTo>
                    <a:pt x="1407448" y="0"/>
                  </a:lnTo>
                  <a:lnTo>
                    <a:pt x="1407448" y="1397697"/>
                  </a:lnTo>
                  <a:lnTo>
                    <a:pt x="0" y="1397697"/>
                  </a:lnTo>
                  <a:close/>
                </a:path>
              </a:pathLst>
            </a:custGeom>
            <a:solidFill>
              <a:srgbClr val="FFFFFF"/>
            </a:solidFill>
          </p:spPr>
        </p:sp>
        <p:sp>
          <p:nvSpPr>
            <p:cNvPr id="18" name="TextBox 18"/>
            <p:cNvSpPr txBox="1"/>
            <p:nvPr/>
          </p:nvSpPr>
          <p:spPr>
            <a:xfrm>
              <a:off x="0" y="-28575"/>
              <a:ext cx="1407448" cy="1426272"/>
            </a:xfrm>
            <a:prstGeom prst="rect">
              <a:avLst/>
            </a:prstGeom>
          </p:spPr>
          <p:txBody>
            <a:bodyPr lIns="27093" tIns="27093" rIns="27093" bIns="27093" rtlCol="0" anchor="ctr"/>
            <a:lstStyle/>
            <a:p>
              <a:pPr algn="ctr">
                <a:lnSpc>
                  <a:spcPts val="1418"/>
                </a:lnSpc>
                <a:spcBef>
                  <a:spcPct val="0"/>
                </a:spcBef>
              </a:pPr>
              <a:endParaRPr/>
            </a:p>
          </p:txBody>
        </p:sp>
      </p:grpSp>
      <p:grpSp>
        <p:nvGrpSpPr>
          <p:cNvPr id="19" name="Group 19"/>
          <p:cNvGrpSpPr/>
          <p:nvPr/>
        </p:nvGrpSpPr>
        <p:grpSpPr>
          <a:xfrm>
            <a:off x="2253426" y="3817041"/>
            <a:ext cx="2063714" cy="2049416"/>
            <a:chOff x="0" y="0"/>
            <a:chExt cx="1407448" cy="1397697"/>
          </a:xfrm>
        </p:grpSpPr>
        <p:sp>
          <p:nvSpPr>
            <p:cNvPr id="20" name="Freeform 20"/>
            <p:cNvSpPr/>
            <p:nvPr/>
          </p:nvSpPr>
          <p:spPr>
            <a:xfrm>
              <a:off x="0" y="0"/>
              <a:ext cx="1407448" cy="1397697"/>
            </a:xfrm>
            <a:custGeom>
              <a:avLst/>
              <a:gdLst/>
              <a:ahLst/>
              <a:cxnLst/>
              <a:rect l="l" t="t" r="r" b="b"/>
              <a:pathLst>
                <a:path w="1407448" h="1397697">
                  <a:moveTo>
                    <a:pt x="0" y="0"/>
                  </a:moveTo>
                  <a:lnTo>
                    <a:pt x="1407448" y="0"/>
                  </a:lnTo>
                  <a:lnTo>
                    <a:pt x="1407448" y="1397697"/>
                  </a:lnTo>
                  <a:lnTo>
                    <a:pt x="0" y="1397697"/>
                  </a:lnTo>
                  <a:close/>
                </a:path>
              </a:pathLst>
            </a:custGeom>
            <a:solidFill>
              <a:srgbClr val="FFFFFF"/>
            </a:solidFill>
          </p:spPr>
        </p:sp>
        <p:sp>
          <p:nvSpPr>
            <p:cNvPr id="21" name="TextBox 21"/>
            <p:cNvSpPr txBox="1"/>
            <p:nvPr/>
          </p:nvSpPr>
          <p:spPr>
            <a:xfrm>
              <a:off x="0" y="-28575"/>
              <a:ext cx="1407448" cy="1426272"/>
            </a:xfrm>
            <a:prstGeom prst="rect">
              <a:avLst/>
            </a:prstGeom>
          </p:spPr>
          <p:txBody>
            <a:bodyPr lIns="27093" tIns="27093" rIns="27093" bIns="27093" rtlCol="0" anchor="ctr"/>
            <a:lstStyle/>
            <a:p>
              <a:pPr algn="ctr">
                <a:lnSpc>
                  <a:spcPts val="1418"/>
                </a:lnSpc>
                <a:spcBef>
                  <a:spcPct val="0"/>
                </a:spcBef>
              </a:pPr>
              <a:endParaRPr/>
            </a:p>
          </p:txBody>
        </p:sp>
      </p:grpSp>
      <p:sp>
        <p:nvSpPr>
          <p:cNvPr id="22" name="TextBox 22"/>
          <p:cNvSpPr txBox="1"/>
          <p:nvPr/>
        </p:nvSpPr>
        <p:spPr>
          <a:xfrm>
            <a:off x="2373513" y="1603297"/>
            <a:ext cx="1823540" cy="809625"/>
          </a:xfrm>
          <a:prstGeom prst="rect">
            <a:avLst/>
          </a:prstGeom>
        </p:spPr>
        <p:txBody>
          <a:bodyPr lIns="0" tIns="0" rIns="0" bIns="0" rtlCol="0" anchor="t">
            <a:spAutoFit/>
          </a:bodyPr>
          <a:lstStyle/>
          <a:p>
            <a:pPr algn="ctr">
              <a:lnSpc>
                <a:spcPts val="6299"/>
              </a:lnSpc>
            </a:pPr>
            <a:r>
              <a:rPr lang="en-US" sz="4500">
                <a:solidFill>
                  <a:srgbClr val="DDDDDD"/>
                </a:solidFill>
                <a:latin typeface="TAN Pearl"/>
              </a:rPr>
              <a:t>01</a:t>
            </a:r>
          </a:p>
        </p:txBody>
      </p:sp>
      <p:sp>
        <p:nvSpPr>
          <p:cNvPr id="23" name="TextBox 23"/>
          <p:cNvSpPr txBox="1"/>
          <p:nvPr/>
        </p:nvSpPr>
        <p:spPr>
          <a:xfrm>
            <a:off x="4713217" y="1603297"/>
            <a:ext cx="1823540" cy="809625"/>
          </a:xfrm>
          <a:prstGeom prst="rect">
            <a:avLst/>
          </a:prstGeom>
        </p:spPr>
        <p:txBody>
          <a:bodyPr lIns="0" tIns="0" rIns="0" bIns="0" rtlCol="0" anchor="t">
            <a:spAutoFit/>
          </a:bodyPr>
          <a:lstStyle/>
          <a:p>
            <a:pPr algn="ctr">
              <a:lnSpc>
                <a:spcPts val="6299"/>
              </a:lnSpc>
            </a:pPr>
            <a:r>
              <a:rPr lang="en-US" sz="4500">
                <a:solidFill>
                  <a:srgbClr val="DDDDDD"/>
                </a:solidFill>
                <a:latin typeface="TAN Pearl"/>
              </a:rPr>
              <a:t>02</a:t>
            </a:r>
          </a:p>
        </p:txBody>
      </p:sp>
      <p:sp>
        <p:nvSpPr>
          <p:cNvPr id="24" name="TextBox 24"/>
          <p:cNvSpPr txBox="1"/>
          <p:nvPr/>
        </p:nvSpPr>
        <p:spPr>
          <a:xfrm>
            <a:off x="7052921" y="1603297"/>
            <a:ext cx="1823540" cy="809625"/>
          </a:xfrm>
          <a:prstGeom prst="rect">
            <a:avLst/>
          </a:prstGeom>
        </p:spPr>
        <p:txBody>
          <a:bodyPr lIns="0" tIns="0" rIns="0" bIns="0" rtlCol="0" anchor="t">
            <a:spAutoFit/>
          </a:bodyPr>
          <a:lstStyle/>
          <a:p>
            <a:pPr algn="ctr">
              <a:lnSpc>
                <a:spcPts val="6299"/>
              </a:lnSpc>
            </a:pPr>
            <a:r>
              <a:rPr lang="en-US" sz="4500">
                <a:solidFill>
                  <a:srgbClr val="DDDDDD"/>
                </a:solidFill>
                <a:latin typeface="TAN Pearl"/>
              </a:rPr>
              <a:t>03</a:t>
            </a:r>
          </a:p>
        </p:txBody>
      </p:sp>
      <p:sp>
        <p:nvSpPr>
          <p:cNvPr id="25" name="TextBox 25"/>
          <p:cNvSpPr txBox="1"/>
          <p:nvPr/>
        </p:nvSpPr>
        <p:spPr>
          <a:xfrm>
            <a:off x="2373513" y="3928703"/>
            <a:ext cx="1823540" cy="809625"/>
          </a:xfrm>
          <a:prstGeom prst="rect">
            <a:avLst/>
          </a:prstGeom>
        </p:spPr>
        <p:txBody>
          <a:bodyPr lIns="0" tIns="0" rIns="0" bIns="0" rtlCol="0" anchor="t">
            <a:spAutoFit/>
          </a:bodyPr>
          <a:lstStyle/>
          <a:p>
            <a:pPr algn="ctr">
              <a:lnSpc>
                <a:spcPts val="6299"/>
              </a:lnSpc>
            </a:pPr>
            <a:r>
              <a:rPr lang="en-US" sz="4500">
                <a:solidFill>
                  <a:srgbClr val="DDDDDD"/>
                </a:solidFill>
                <a:latin typeface="TAN Pearl"/>
              </a:rPr>
              <a:t>04</a:t>
            </a:r>
          </a:p>
        </p:txBody>
      </p:sp>
      <p:sp>
        <p:nvSpPr>
          <p:cNvPr id="26" name="TextBox 26"/>
          <p:cNvSpPr txBox="1"/>
          <p:nvPr/>
        </p:nvSpPr>
        <p:spPr>
          <a:xfrm>
            <a:off x="4713217" y="3928703"/>
            <a:ext cx="1823540" cy="809625"/>
          </a:xfrm>
          <a:prstGeom prst="rect">
            <a:avLst/>
          </a:prstGeom>
        </p:spPr>
        <p:txBody>
          <a:bodyPr lIns="0" tIns="0" rIns="0" bIns="0" rtlCol="0" anchor="t">
            <a:spAutoFit/>
          </a:bodyPr>
          <a:lstStyle/>
          <a:p>
            <a:pPr algn="ctr">
              <a:lnSpc>
                <a:spcPts val="6299"/>
              </a:lnSpc>
            </a:pPr>
            <a:r>
              <a:rPr lang="en-US" sz="4500">
                <a:solidFill>
                  <a:srgbClr val="DDDDDD"/>
                </a:solidFill>
                <a:latin typeface="TAN Pearl"/>
              </a:rPr>
              <a:t>05</a:t>
            </a:r>
          </a:p>
        </p:txBody>
      </p:sp>
      <p:sp>
        <p:nvSpPr>
          <p:cNvPr id="27" name="TextBox 27"/>
          <p:cNvSpPr txBox="1"/>
          <p:nvPr/>
        </p:nvSpPr>
        <p:spPr>
          <a:xfrm>
            <a:off x="7052921" y="3928703"/>
            <a:ext cx="1823540" cy="809625"/>
          </a:xfrm>
          <a:prstGeom prst="rect">
            <a:avLst/>
          </a:prstGeom>
        </p:spPr>
        <p:txBody>
          <a:bodyPr lIns="0" tIns="0" rIns="0" bIns="0" rtlCol="0" anchor="t">
            <a:spAutoFit/>
          </a:bodyPr>
          <a:lstStyle/>
          <a:p>
            <a:pPr algn="ctr">
              <a:lnSpc>
                <a:spcPts val="6299"/>
              </a:lnSpc>
            </a:pPr>
            <a:r>
              <a:rPr lang="en-US" sz="4500">
                <a:solidFill>
                  <a:srgbClr val="DDDDDD"/>
                </a:solidFill>
                <a:latin typeface="TAN Pearl"/>
              </a:rPr>
              <a:t>06</a:t>
            </a:r>
          </a:p>
        </p:txBody>
      </p:sp>
      <p:sp>
        <p:nvSpPr>
          <p:cNvPr id="28" name="TextBox 28"/>
          <p:cNvSpPr txBox="1"/>
          <p:nvPr/>
        </p:nvSpPr>
        <p:spPr>
          <a:xfrm>
            <a:off x="2503736" y="3009339"/>
            <a:ext cx="1693317" cy="359833"/>
          </a:xfrm>
          <a:prstGeom prst="rect">
            <a:avLst/>
          </a:prstGeom>
        </p:spPr>
        <p:txBody>
          <a:bodyPr lIns="0" tIns="0" rIns="0" bIns="0" rtlCol="0" anchor="t">
            <a:spAutoFit/>
          </a:bodyPr>
          <a:lstStyle/>
          <a:p>
            <a:pPr algn="r">
              <a:lnSpc>
                <a:spcPts val="2986"/>
              </a:lnSpc>
            </a:pPr>
            <a:r>
              <a:rPr lang="en-US" sz="2133">
                <a:solidFill>
                  <a:srgbClr val="000000"/>
                </a:solidFill>
                <a:latin typeface="Montserrat"/>
              </a:rPr>
              <a:t>History</a:t>
            </a:r>
          </a:p>
        </p:txBody>
      </p:sp>
      <p:sp>
        <p:nvSpPr>
          <p:cNvPr id="29" name="TextBox 29"/>
          <p:cNvSpPr txBox="1"/>
          <p:nvPr/>
        </p:nvSpPr>
        <p:spPr>
          <a:xfrm>
            <a:off x="7185164" y="3009339"/>
            <a:ext cx="1693317" cy="359833"/>
          </a:xfrm>
          <a:prstGeom prst="rect">
            <a:avLst/>
          </a:prstGeom>
        </p:spPr>
        <p:txBody>
          <a:bodyPr lIns="0" tIns="0" rIns="0" bIns="0" rtlCol="0" anchor="t">
            <a:spAutoFit/>
          </a:bodyPr>
          <a:lstStyle/>
          <a:p>
            <a:pPr algn="r">
              <a:lnSpc>
                <a:spcPts val="2986"/>
              </a:lnSpc>
            </a:pPr>
            <a:r>
              <a:rPr lang="en-US" sz="2133">
                <a:solidFill>
                  <a:srgbClr val="000000"/>
                </a:solidFill>
                <a:latin typeface="Montserrat"/>
              </a:rPr>
              <a:t>About Data</a:t>
            </a:r>
          </a:p>
        </p:txBody>
      </p:sp>
      <p:sp>
        <p:nvSpPr>
          <p:cNvPr id="30" name="TextBox 30"/>
          <p:cNvSpPr txBox="1"/>
          <p:nvPr/>
        </p:nvSpPr>
        <p:spPr>
          <a:xfrm>
            <a:off x="2503736" y="5335771"/>
            <a:ext cx="1693317" cy="359833"/>
          </a:xfrm>
          <a:prstGeom prst="rect">
            <a:avLst/>
          </a:prstGeom>
        </p:spPr>
        <p:txBody>
          <a:bodyPr lIns="0" tIns="0" rIns="0" bIns="0" rtlCol="0" anchor="t">
            <a:spAutoFit/>
          </a:bodyPr>
          <a:lstStyle/>
          <a:p>
            <a:pPr algn="r">
              <a:lnSpc>
                <a:spcPts val="2986"/>
              </a:lnSpc>
            </a:pPr>
            <a:r>
              <a:rPr lang="en-US" sz="2133">
                <a:solidFill>
                  <a:srgbClr val="000000"/>
                </a:solidFill>
                <a:latin typeface="Montserrat"/>
              </a:rPr>
              <a:t>EDA</a:t>
            </a:r>
          </a:p>
        </p:txBody>
      </p:sp>
      <p:sp>
        <p:nvSpPr>
          <p:cNvPr id="31" name="TextBox 31"/>
          <p:cNvSpPr txBox="1"/>
          <p:nvPr/>
        </p:nvSpPr>
        <p:spPr>
          <a:xfrm>
            <a:off x="4713217" y="5147811"/>
            <a:ext cx="1823540" cy="735753"/>
          </a:xfrm>
          <a:prstGeom prst="rect">
            <a:avLst/>
          </a:prstGeom>
        </p:spPr>
        <p:txBody>
          <a:bodyPr lIns="0" tIns="0" rIns="0" bIns="0" rtlCol="0" anchor="t">
            <a:spAutoFit/>
          </a:bodyPr>
          <a:lstStyle/>
          <a:p>
            <a:pPr algn="r">
              <a:lnSpc>
                <a:spcPts val="2986"/>
              </a:lnSpc>
            </a:pPr>
            <a:r>
              <a:rPr lang="en-US" sz="2133">
                <a:solidFill>
                  <a:srgbClr val="000000"/>
                </a:solidFill>
                <a:latin typeface="Montserrat"/>
              </a:rPr>
              <a:t>Data Visualization</a:t>
            </a:r>
          </a:p>
        </p:txBody>
      </p:sp>
      <p:sp>
        <p:nvSpPr>
          <p:cNvPr id="32" name="TextBox 32"/>
          <p:cNvSpPr txBox="1"/>
          <p:nvPr/>
        </p:nvSpPr>
        <p:spPr>
          <a:xfrm>
            <a:off x="7171194" y="5147811"/>
            <a:ext cx="1693317" cy="735753"/>
          </a:xfrm>
          <a:prstGeom prst="rect">
            <a:avLst/>
          </a:prstGeom>
        </p:spPr>
        <p:txBody>
          <a:bodyPr lIns="0" tIns="0" rIns="0" bIns="0" rtlCol="0" anchor="t">
            <a:spAutoFit/>
          </a:bodyPr>
          <a:lstStyle/>
          <a:p>
            <a:pPr algn="r">
              <a:lnSpc>
                <a:spcPts val="2986"/>
              </a:lnSpc>
            </a:pPr>
            <a:r>
              <a:rPr lang="en-US" sz="2133">
                <a:solidFill>
                  <a:srgbClr val="000000"/>
                </a:solidFill>
                <a:latin typeface="Montserrat"/>
              </a:rPr>
              <a:t>Machine Learning</a:t>
            </a:r>
          </a:p>
        </p:txBody>
      </p:sp>
      <p:sp>
        <p:nvSpPr>
          <p:cNvPr id="33" name="TextBox 33"/>
          <p:cNvSpPr txBox="1"/>
          <p:nvPr/>
        </p:nvSpPr>
        <p:spPr>
          <a:xfrm>
            <a:off x="4904494" y="3009339"/>
            <a:ext cx="1693317" cy="359833"/>
          </a:xfrm>
          <a:prstGeom prst="rect">
            <a:avLst/>
          </a:prstGeom>
        </p:spPr>
        <p:txBody>
          <a:bodyPr lIns="0" tIns="0" rIns="0" bIns="0" rtlCol="0" anchor="t">
            <a:spAutoFit/>
          </a:bodyPr>
          <a:lstStyle/>
          <a:p>
            <a:pPr algn="r">
              <a:lnSpc>
                <a:spcPts val="2986"/>
              </a:lnSpc>
            </a:pPr>
            <a:r>
              <a:rPr lang="en-US" sz="2133">
                <a:solidFill>
                  <a:srgbClr val="000000"/>
                </a:solidFill>
                <a:latin typeface="Montserrat"/>
              </a:rPr>
              <a:t>Why?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195863" y="1077169"/>
            <a:ext cx="2334012" cy="4074162"/>
          </a:xfrm>
          <a:custGeom>
            <a:avLst/>
            <a:gdLst/>
            <a:ahLst/>
            <a:cxnLst/>
            <a:rect l="l" t="t" r="r" b="b"/>
            <a:pathLst>
              <a:path w="2334012" h="4074162">
                <a:moveTo>
                  <a:pt x="0" y="0"/>
                </a:moveTo>
                <a:lnTo>
                  <a:pt x="2334012" y="0"/>
                </a:lnTo>
                <a:lnTo>
                  <a:pt x="2334012" y="4074163"/>
                </a:lnTo>
                <a:lnTo>
                  <a:pt x="0" y="4074163"/>
                </a:lnTo>
                <a:lnTo>
                  <a:pt x="0" y="0"/>
                </a:lnTo>
                <a:close/>
              </a:path>
            </a:pathLst>
          </a:custGeom>
          <a:blipFill>
            <a:blip r:embed="rId2"/>
            <a:stretch>
              <a:fillRect/>
            </a:stretch>
          </a:blipFill>
        </p:spPr>
      </p:sp>
      <p:sp>
        <p:nvSpPr>
          <p:cNvPr id="3" name="Freeform 3"/>
          <p:cNvSpPr/>
          <p:nvPr/>
        </p:nvSpPr>
        <p:spPr>
          <a:xfrm>
            <a:off x="2825150" y="1077169"/>
            <a:ext cx="3365451" cy="4074162"/>
          </a:xfrm>
          <a:custGeom>
            <a:avLst/>
            <a:gdLst/>
            <a:ahLst/>
            <a:cxnLst/>
            <a:rect l="l" t="t" r="r" b="b"/>
            <a:pathLst>
              <a:path w="3365451" h="4074162">
                <a:moveTo>
                  <a:pt x="0" y="0"/>
                </a:moveTo>
                <a:lnTo>
                  <a:pt x="3365451" y="0"/>
                </a:lnTo>
                <a:lnTo>
                  <a:pt x="3365451" y="4074163"/>
                </a:lnTo>
                <a:lnTo>
                  <a:pt x="0" y="4074163"/>
                </a:lnTo>
                <a:lnTo>
                  <a:pt x="0" y="0"/>
                </a:lnTo>
                <a:close/>
              </a:path>
            </a:pathLst>
          </a:custGeom>
          <a:blipFill>
            <a:blip r:embed="rId3"/>
            <a:stretch>
              <a:fillRect/>
            </a:stretch>
          </a:blipFill>
        </p:spPr>
      </p:sp>
      <p:sp>
        <p:nvSpPr>
          <p:cNvPr id="4" name="Freeform 4"/>
          <p:cNvSpPr/>
          <p:nvPr/>
        </p:nvSpPr>
        <p:spPr>
          <a:xfrm>
            <a:off x="6481673" y="1077169"/>
            <a:ext cx="3065176" cy="4074162"/>
          </a:xfrm>
          <a:custGeom>
            <a:avLst/>
            <a:gdLst/>
            <a:ahLst/>
            <a:cxnLst/>
            <a:rect l="l" t="t" r="r" b="b"/>
            <a:pathLst>
              <a:path w="3065176" h="4074162">
                <a:moveTo>
                  <a:pt x="0" y="0"/>
                </a:moveTo>
                <a:lnTo>
                  <a:pt x="3065176" y="0"/>
                </a:lnTo>
                <a:lnTo>
                  <a:pt x="3065176" y="4074163"/>
                </a:lnTo>
                <a:lnTo>
                  <a:pt x="0" y="4074163"/>
                </a:lnTo>
                <a:lnTo>
                  <a:pt x="0" y="0"/>
                </a:lnTo>
                <a:close/>
              </a:path>
            </a:pathLst>
          </a:custGeom>
          <a:blipFill>
            <a:blip r:embed="rId4"/>
            <a:stretch>
              <a:fillRect/>
            </a:stretch>
          </a:blipFill>
        </p:spPr>
      </p:sp>
      <p:sp>
        <p:nvSpPr>
          <p:cNvPr id="5" name="TextBox 5"/>
          <p:cNvSpPr txBox="1"/>
          <p:nvPr/>
        </p:nvSpPr>
        <p:spPr>
          <a:xfrm>
            <a:off x="0" y="-66675"/>
            <a:ext cx="9753600" cy="645667"/>
          </a:xfrm>
          <a:prstGeom prst="rect">
            <a:avLst/>
          </a:prstGeom>
        </p:spPr>
        <p:txBody>
          <a:bodyPr lIns="0" tIns="0" rIns="0" bIns="0" rtlCol="0" anchor="t">
            <a:spAutoFit/>
          </a:bodyPr>
          <a:lstStyle/>
          <a:p>
            <a:pPr algn="ctr">
              <a:lnSpc>
                <a:spcPts val="5362"/>
              </a:lnSpc>
            </a:pPr>
            <a:r>
              <a:rPr lang="en-US" sz="3830">
                <a:solidFill>
                  <a:srgbClr val="000000"/>
                </a:solidFill>
                <a:latin typeface="Lexend Deca"/>
              </a:rPr>
              <a:t>Machine Learning</a:t>
            </a:r>
          </a:p>
        </p:txBody>
      </p:sp>
      <p:sp>
        <p:nvSpPr>
          <p:cNvPr id="6" name="TextBox 6"/>
          <p:cNvSpPr txBox="1"/>
          <p:nvPr/>
        </p:nvSpPr>
        <p:spPr>
          <a:xfrm>
            <a:off x="0" y="454407"/>
            <a:ext cx="9753600" cy="497076"/>
          </a:xfrm>
          <a:prstGeom prst="rect">
            <a:avLst/>
          </a:prstGeom>
        </p:spPr>
        <p:txBody>
          <a:bodyPr lIns="0" tIns="0" rIns="0" bIns="0" rtlCol="0" anchor="t">
            <a:spAutoFit/>
          </a:bodyPr>
          <a:lstStyle/>
          <a:p>
            <a:pPr algn="l">
              <a:lnSpc>
                <a:spcPts val="4102"/>
              </a:lnSpc>
            </a:pPr>
            <a:r>
              <a:rPr lang="en-US" sz="2930">
                <a:solidFill>
                  <a:srgbClr val="000000"/>
                </a:solidFill>
                <a:latin typeface="Lexend Deca"/>
              </a:rPr>
              <a:t>3.4 Pipeline</a:t>
            </a:r>
          </a:p>
        </p:txBody>
      </p:sp>
      <p:sp>
        <p:nvSpPr>
          <p:cNvPr id="7" name="TextBox 7"/>
          <p:cNvSpPr txBox="1"/>
          <p:nvPr/>
        </p:nvSpPr>
        <p:spPr>
          <a:xfrm>
            <a:off x="2267249" y="5886668"/>
            <a:ext cx="4481252" cy="383237"/>
          </a:xfrm>
          <a:prstGeom prst="rect">
            <a:avLst/>
          </a:prstGeom>
        </p:spPr>
        <p:txBody>
          <a:bodyPr lIns="0" tIns="0" rIns="0" bIns="0" rtlCol="0" anchor="t">
            <a:spAutoFit/>
          </a:bodyPr>
          <a:lstStyle/>
          <a:p>
            <a:pPr algn="ctr">
              <a:lnSpc>
                <a:spcPts val="1512"/>
              </a:lnSpc>
            </a:pPr>
            <a:r>
              <a:rPr lang="en-US" sz="1080">
                <a:solidFill>
                  <a:srgbClr val="000000"/>
                </a:solidFill>
                <a:latin typeface="Montserrat"/>
              </a:rPr>
              <a:t>pipeline train data, and make new column Survivied in test_data. </a:t>
            </a:r>
          </a:p>
          <a:p>
            <a:pPr algn="ctr">
              <a:lnSpc>
                <a:spcPts val="1512"/>
              </a:lnSpc>
            </a:pPr>
            <a:r>
              <a:rPr lang="en-US" sz="1080">
                <a:solidFill>
                  <a:srgbClr val="000000"/>
                </a:solidFill>
                <a:latin typeface="Montserrat"/>
              </a:rPr>
              <a:t>We will compare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357847" y="1033048"/>
            <a:ext cx="4518953" cy="4921383"/>
          </a:xfrm>
          <a:custGeom>
            <a:avLst/>
            <a:gdLst/>
            <a:ahLst/>
            <a:cxnLst/>
            <a:rect l="l" t="t" r="r" b="b"/>
            <a:pathLst>
              <a:path w="4518953" h="4921383">
                <a:moveTo>
                  <a:pt x="0" y="0"/>
                </a:moveTo>
                <a:lnTo>
                  <a:pt x="4518953" y="0"/>
                </a:lnTo>
                <a:lnTo>
                  <a:pt x="4518953" y="4921383"/>
                </a:lnTo>
                <a:lnTo>
                  <a:pt x="0" y="4921383"/>
                </a:lnTo>
                <a:lnTo>
                  <a:pt x="0" y="0"/>
                </a:lnTo>
                <a:close/>
              </a:path>
            </a:pathLst>
          </a:custGeom>
          <a:blipFill>
            <a:blip r:embed="rId2"/>
            <a:stretch>
              <a:fillRect/>
            </a:stretch>
          </a:blipFill>
        </p:spPr>
      </p:sp>
      <p:sp>
        <p:nvSpPr>
          <p:cNvPr id="3" name="Freeform 3"/>
          <p:cNvSpPr/>
          <p:nvPr/>
        </p:nvSpPr>
        <p:spPr>
          <a:xfrm>
            <a:off x="5028267" y="1407586"/>
            <a:ext cx="4616195" cy="743152"/>
          </a:xfrm>
          <a:custGeom>
            <a:avLst/>
            <a:gdLst/>
            <a:ahLst/>
            <a:cxnLst/>
            <a:rect l="l" t="t" r="r" b="b"/>
            <a:pathLst>
              <a:path w="4616195" h="743152">
                <a:moveTo>
                  <a:pt x="0" y="0"/>
                </a:moveTo>
                <a:lnTo>
                  <a:pt x="4616196" y="0"/>
                </a:lnTo>
                <a:lnTo>
                  <a:pt x="4616196" y="743152"/>
                </a:lnTo>
                <a:lnTo>
                  <a:pt x="0" y="743152"/>
                </a:lnTo>
                <a:lnTo>
                  <a:pt x="0" y="0"/>
                </a:lnTo>
                <a:close/>
              </a:path>
            </a:pathLst>
          </a:custGeom>
          <a:blipFill>
            <a:blip r:embed="rId3"/>
            <a:stretch>
              <a:fillRect/>
            </a:stretch>
          </a:blipFill>
        </p:spPr>
      </p:sp>
      <p:sp>
        <p:nvSpPr>
          <p:cNvPr id="4" name="Freeform 4"/>
          <p:cNvSpPr/>
          <p:nvPr/>
        </p:nvSpPr>
        <p:spPr>
          <a:xfrm>
            <a:off x="5733637" y="5424399"/>
            <a:ext cx="3205457" cy="1890801"/>
          </a:xfrm>
          <a:custGeom>
            <a:avLst/>
            <a:gdLst/>
            <a:ahLst/>
            <a:cxnLst/>
            <a:rect l="l" t="t" r="r" b="b"/>
            <a:pathLst>
              <a:path w="3205457" h="1890801">
                <a:moveTo>
                  <a:pt x="0" y="0"/>
                </a:moveTo>
                <a:lnTo>
                  <a:pt x="3205456" y="0"/>
                </a:lnTo>
                <a:lnTo>
                  <a:pt x="3205456" y="1890801"/>
                </a:lnTo>
                <a:lnTo>
                  <a:pt x="0" y="1890801"/>
                </a:lnTo>
                <a:lnTo>
                  <a:pt x="0" y="0"/>
                </a:lnTo>
                <a:close/>
              </a:path>
            </a:pathLst>
          </a:custGeom>
          <a:blipFill>
            <a:blip r:embed="rId4"/>
            <a:stretch>
              <a:fillRect/>
            </a:stretch>
          </a:blipFill>
        </p:spPr>
      </p:sp>
      <p:sp>
        <p:nvSpPr>
          <p:cNvPr id="5" name="TextBox 5"/>
          <p:cNvSpPr txBox="1"/>
          <p:nvPr/>
        </p:nvSpPr>
        <p:spPr>
          <a:xfrm>
            <a:off x="5028267" y="3919939"/>
            <a:ext cx="4481252" cy="1462268"/>
          </a:xfrm>
          <a:prstGeom prst="rect">
            <a:avLst/>
          </a:prstGeom>
        </p:spPr>
        <p:txBody>
          <a:bodyPr lIns="0" tIns="0" rIns="0" bIns="0" rtlCol="0" anchor="t">
            <a:spAutoFit/>
          </a:bodyPr>
          <a:lstStyle/>
          <a:p>
            <a:pPr marL="362795" lvl="1" indent="-181397" algn="l">
              <a:lnSpc>
                <a:spcPts val="2352"/>
              </a:lnSpc>
              <a:buFont typeface="Arial"/>
              <a:buChar char="•"/>
            </a:pPr>
            <a:r>
              <a:rPr lang="en-US" sz="1680" dirty="0">
                <a:solidFill>
                  <a:srgbClr val="000000"/>
                </a:solidFill>
                <a:latin typeface="Montserrat Bold"/>
              </a:rPr>
              <a:t>We can see column Survived and Survived New just other 8 elements</a:t>
            </a:r>
          </a:p>
          <a:p>
            <a:pPr algn="l">
              <a:lnSpc>
                <a:spcPts val="2352"/>
              </a:lnSpc>
            </a:pPr>
            <a:endParaRPr lang="en-US" sz="1680" dirty="0">
              <a:solidFill>
                <a:srgbClr val="000000"/>
              </a:solidFill>
              <a:latin typeface="Montserrat Bold"/>
            </a:endParaRPr>
          </a:p>
          <a:p>
            <a:pPr marL="362795" lvl="1" indent="-181397" algn="l">
              <a:lnSpc>
                <a:spcPts val="2352"/>
              </a:lnSpc>
              <a:buFont typeface="Arial"/>
              <a:buChar char="•"/>
            </a:pPr>
            <a:r>
              <a:rPr lang="en-US" sz="1680" dirty="0">
                <a:solidFill>
                  <a:srgbClr val="000000"/>
                </a:solidFill>
                <a:latin typeface="Montserrat Bold"/>
              </a:rPr>
              <a:t>So the model can be accepted because the error is not much</a:t>
            </a:r>
          </a:p>
        </p:txBody>
      </p:sp>
      <p:sp>
        <p:nvSpPr>
          <p:cNvPr id="6" name="TextBox 6"/>
          <p:cNvSpPr txBox="1"/>
          <p:nvPr/>
        </p:nvSpPr>
        <p:spPr>
          <a:xfrm>
            <a:off x="5095739" y="2937179"/>
            <a:ext cx="4481252" cy="192185"/>
          </a:xfrm>
          <a:prstGeom prst="rect">
            <a:avLst/>
          </a:prstGeom>
        </p:spPr>
        <p:txBody>
          <a:bodyPr lIns="0" tIns="0" rIns="0" bIns="0" rtlCol="0" anchor="t">
            <a:spAutoFit/>
          </a:bodyPr>
          <a:lstStyle/>
          <a:p>
            <a:pPr algn="ctr">
              <a:lnSpc>
                <a:spcPts val="1512"/>
              </a:lnSpc>
            </a:pPr>
            <a:r>
              <a:rPr lang="en-US" sz="1080">
                <a:solidFill>
                  <a:srgbClr val="000000"/>
                </a:solidFill>
                <a:latin typeface="Montserrat"/>
              </a:rPr>
              <a:t>Save new csv = test_pred.csv</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3551525" y="-66675"/>
            <a:ext cx="2650551" cy="645667"/>
          </a:xfrm>
          <a:prstGeom prst="rect">
            <a:avLst/>
          </a:prstGeom>
        </p:spPr>
        <p:txBody>
          <a:bodyPr lIns="0" tIns="0" rIns="0" bIns="0" rtlCol="0" anchor="t">
            <a:spAutoFit/>
          </a:bodyPr>
          <a:lstStyle/>
          <a:p>
            <a:pPr algn="ctr">
              <a:lnSpc>
                <a:spcPts val="5362"/>
              </a:lnSpc>
            </a:pPr>
            <a:r>
              <a:rPr lang="en-US" sz="3830">
                <a:solidFill>
                  <a:srgbClr val="000000"/>
                </a:solidFill>
                <a:latin typeface="Lexend Deca"/>
              </a:rPr>
              <a:t>History</a:t>
            </a:r>
          </a:p>
        </p:txBody>
      </p:sp>
      <p:sp>
        <p:nvSpPr>
          <p:cNvPr id="3" name="AutoShape 3"/>
          <p:cNvSpPr/>
          <p:nvPr/>
        </p:nvSpPr>
        <p:spPr>
          <a:xfrm flipV="1">
            <a:off x="518137" y="1418972"/>
            <a:ext cx="0" cy="4497575"/>
          </a:xfrm>
          <a:prstGeom prst="line">
            <a:avLst/>
          </a:prstGeom>
          <a:ln w="9525" cap="flat">
            <a:solidFill>
              <a:srgbClr val="000000"/>
            </a:solidFill>
            <a:prstDash val="solid"/>
            <a:headEnd type="none" w="sm" len="sm"/>
            <a:tailEnd type="none" w="sm" len="sm"/>
          </a:ln>
        </p:spPr>
      </p:sp>
      <p:sp>
        <p:nvSpPr>
          <p:cNvPr id="4" name="TextBox 4"/>
          <p:cNvSpPr txBox="1"/>
          <p:nvPr/>
        </p:nvSpPr>
        <p:spPr>
          <a:xfrm>
            <a:off x="901782" y="1059139"/>
            <a:ext cx="2649742" cy="359833"/>
          </a:xfrm>
          <a:prstGeom prst="rect">
            <a:avLst/>
          </a:prstGeom>
        </p:spPr>
        <p:txBody>
          <a:bodyPr lIns="0" tIns="0" rIns="0" bIns="0" rtlCol="0" anchor="t">
            <a:spAutoFit/>
          </a:bodyPr>
          <a:lstStyle/>
          <a:p>
            <a:pPr algn="l">
              <a:lnSpc>
                <a:spcPts val="2986"/>
              </a:lnSpc>
            </a:pPr>
            <a:r>
              <a:rPr lang="en-US" sz="2133">
                <a:solidFill>
                  <a:srgbClr val="000000"/>
                </a:solidFill>
                <a:latin typeface="Montserrat"/>
              </a:rPr>
              <a:t>1909 - April 1st, 1912</a:t>
            </a:r>
          </a:p>
        </p:txBody>
      </p:sp>
      <p:sp>
        <p:nvSpPr>
          <p:cNvPr id="5" name="TextBox 5"/>
          <p:cNvSpPr txBox="1"/>
          <p:nvPr/>
        </p:nvSpPr>
        <p:spPr>
          <a:xfrm>
            <a:off x="4051467" y="1059139"/>
            <a:ext cx="2115241" cy="359833"/>
          </a:xfrm>
          <a:prstGeom prst="rect">
            <a:avLst/>
          </a:prstGeom>
        </p:spPr>
        <p:txBody>
          <a:bodyPr lIns="0" tIns="0" rIns="0" bIns="0" rtlCol="0" anchor="t">
            <a:spAutoFit/>
          </a:bodyPr>
          <a:lstStyle/>
          <a:p>
            <a:pPr algn="l">
              <a:lnSpc>
                <a:spcPts val="2986"/>
              </a:lnSpc>
            </a:pPr>
            <a:r>
              <a:rPr lang="en-US" sz="2133">
                <a:solidFill>
                  <a:srgbClr val="000000"/>
                </a:solidFill>
                <a:latin typeface="Montserrat"/>
              </a:rPr>
              <a:t>April 10th, 1912</a:t>
            </a:r>
          </a:p>
        </p:txBody>
      </p:sp>
      <p:sp>
        <p:nvSpPr>
          <p:cNvPr id="6" name="TextBox 6"/>
          <p:cNvSpPr txBox="1"/>
          <p:nvPr/>
        </p:nvSpPr>
        <p:spPr>
          <a:xfrm>
            <a:off x="6620084" y="1032046"/>
            <a:ext cx="3133516" cy="726863"/>
          </a:xfrm>
          <a:prstGeom prst="rect">
            <a:avLst/>
          </a:prstGeom>
        </p:spPr>
        <p:txBody>
          <a:bodyPr lIns="0" tIns="0" rIns="0" bIns="0" rtlCol="0" anchor="t">
            <a:spAutoFit/>
          </a:bodyPr>
          <a:lstStyle/>
          <a:p>
            <a:pPr algn="ctr">
              <a:lnSpc>
                <a:spcPts val="2986"/>
              </a:lnSpc>
            </a:pPr>
            <a:r>
              <a:rPr lang="en-US" sz="2133">
                <a:solidFill>
                  <a:srgbClr val="000000"/>
                </a:solidFill>
                <a:latin typeface="Montserrat"/>
              </a:rPr>
              <a:t>Four days after leaving Southampton</a:t>
            </a:r>
          </a:p>
        </p:txBody>
      </p:sp>
      <p:sp>
        <p:nvSpPr>
          <p:cNvPr id="7" name="TextBox 7"/>
          <p:cNvSpPr txBox="1"/>
          <p:nvPr/>
        </p:nvSpPr>
        <p:spPr>
          <a:xfrm>
            <a:off x="4051467" y="1999878"/>
            <a:ext cx="2676422" cy="4041987"/>
          </a:xfrm>
          <a:prstGeom prst="rect">
            <a:avLst/>
          </a:prstGeom>
        </p:spPr>
        <p:txBody>
          <a:bodyPr lIns="0" tIns="0" rIns="0" bIns="0" rtlCol="0" anchor="t">
            <a:spAutoFit/>
          </a:bodyPr>
          <a:lstStyle/>
          <a:p>
            <a:pPr algn="l">
              <a:lnSpc>
                <a:spcPts val="1913"/>
              </a:lnSpc>
            </a:pPr>
            <a:r>
              <a:rPr lang="en-US" sz="1366">
                <a:solidFill>
                  <a:srgbClr val="000000"/>
                </a:solidFill>
                <a:latin typeface="Montserrat"/>
              </a:rPr>
              <a:t>On 10 April 1912 the Titanic sailed from Southampton, England with 2,200 passengers and crew she was bound for New York. Titanic's Schedule took in stops at Cherbourg, France and Queenstown, Ireland</a:t>
            </a:r>
          </a:p>
          <a:p>
            <a:pPr algn="l">
              <a:lnSpc>
                <a:spcPts val="1913"/>
              </a:lnSpc>
            </a:pPr>
            <a:endParaRPr lang="en-US" sz="1366">
              <a:solidFill>
                <a:srgbClr val="000000"/>
              </a:solidFill>
              <a:latin typeface="Montserrat"/>
            </a:endParaRPr>
          </a:p>
          <a:p>
            <a:pPr algn="l">
              <a:lnSpc>
                <a:spcPts val="1913"/>
              </a:lnSpc>
            </a:pPr>
            <a:r>
              <a:rPr lang="en-US" sz="1366">
                <a:solidFill>
                  <a:srgbClr val="000000"/>
                </a:solidFill>
                <a:latin typeface="Montserrat"/>
              </a:rPr>
              <a:t>Aboard were 2208 people - all ages, creeds and colour; the wealthy, middle class and the poor. If you could walk her decks of you would hear a dozen or more languages being spoken with every imaginable dialect.</a:t>
            </a:r>
          </a:p>
        </p:txBody>
      </p:sp>
      <p:sp>
        <p:nvSpPr>
          <p:cNvPr id="8" name="TextBox 8"/>
          <p:cNvSpPr txBox="1"/>
          <p:nvPr/>
        </p:nvSpPr>
        <p:spPr>
          <a:xfrm>
            <a:off x="6848631" y="1999878"/>
            <a:ext cx="2676422" cy="1660737"/>
          </a:xfrm>
          <a:prstGeom prst="rect">
            <a:avLst/>
          </a:prstGeom>
        </p:spPr>
        <p:txBody>
          <a:bodyPr lIns="0" tIns="0" rIns="0" bIns="0" rtlCol="0" anchor="t">
            <a:spAutoFit/>
          </a:bodyPr>
          <a:lstStyle/>
          <a:p>
            <a:pPr algn="l">
              <a:lnSpc>
                <a:spcPts val="1913"/>
              </a:lnSpc>
            </a:pPr>
            <a:r>
              <a:rPr lang="en-US" sz="1366">
                <a:solidFill>
                  <a:srgbClr val="000000"/>
                </a:solidFill>
                <a:latin typeface="Montserrat"/>
              </a:rPr>
              <a:t>The Titanic collided with an iceberg and sank: 1500 people died and 700 survived. The Titanic is famous for many reasons.</a:t>
            </a:r>
          </a:p>
          <a:p>
            <a:pPr algn="l">
              <a:lnSpc>
                <a:spcPts val="1913"/>
              </a:lnSpc>
            </a:pPr>
            <a:endParaRPr lang="en-US" sz="1366">
              <a:solidFill>
                <a:srgbClr val="000000"/>
              </a:solidFill>
              <a:latin typeface="Montserrat"/>
            </a:endParaRPr>
          </a:p>
          <a:p>
            <a:pPr algn="l">
              <a:lnSpc>
                <a:spcPts val="1913"/>
              </a:lnSpc>
            </a:pPr>
            <a:endParaRPr lang="en-US" sz="1366">
              <a:solidFill>
                <a:srgbClr val="000000"/>
              </a:solidFill>
              <a:latin typeface="Montserrat"/>
            </a:endParaRPr>
          </a:p>
        </p:txBody>
      </p:sp>
      <p:sp>
        <p:nvSpPr>
          <p:cNvPr id="9" name="TextBox 9"/>
          <p:cNvSpPr txBox="1"/>
          <p:nvPr/>
        </p:nvSpPr>
        <p:spPr>
          <a:xfrm>
            <a:off x="931153" y="1999878"/>
            <a:ext cx="2910014" cy="3613256"/>
          </a:xfrm>
          <a:prstGeom prst="rect">
            <a:avLst/>
          </a:prstGeom>
        </p:spPr>
        <p:txBody>
          <a:bodyPr lIns="0" tIns="0" rIns="0" bIns="0" rtlCol="0" anchor="t">
            <a:spAutoFit/>
          </a:bodyPr>
          <a:lstStyle/>
          <a:p>
            <a:pPr algn="l">
              <a:lnSpc>
                <a:spcPts val="1917"/>
              </a:lnSpc>
            </a:pPr>
            <a:r>
              <a:rPr lang="en-US" sz="1369">
                <a:solidFill>
                  <a:srgbClr val="000000"/>
                </a:solidFill>
                <a:latin typeface="Montserrat"/>
              </a:rPr>
              <a:t>Having been laid down in 1909 it would take three years of construction and fitting out before RMS Titanic was ready for sea, commanded by veteran </a:t>
            </a:r>
            <a:r>
              <a:rPr lang="en-US" sz="1369" u="sng">
                <a:solidFill>
                  <a:srgbClr val="000000"/>
                </a:solidFill>
                <a:latin typeface="Montserrat"/>
                <a:hlinkClick r:id="rId2" tooltip="https://www.encyclopedia-titanica.org/titanic-victim/edward-john-smith.html"/>
              </a:rPr>
              <a:t>Captain Edward John Smith</a:t>
            </a:r>
            <a:r>
              <a:rPr lang="en-US" sz="1369">
                <a:solidFill>
                  <a:srgbClr val="000000"/>
                </a:solidFill>
                <a:latin typeface="Montserrat"/>
              </a:rPr>
              <a:t>.  </a:t>
            </a:r>
          </a:p>
          <a:p>
            <a:pPr algn="l">
              <a:lnSpc>
                <a:spcPts val="1917"/>
              </a:lnSpc>
            </a:pPr>
            <a:endParaRPr lang="en-US" sz="1369">
              <a:solidFill>
                <a:srgbClr val="000000"/>
              </a:solidFill>
              <a:latin typeface="Montserrat"/>
            </a:endParaRPr>
          </a:p>
          <a:p>
            <a:pPr algn="l">
              <a:lnSpc>
                <a:spcPts val="1917"/>
              </a:lnSpc>
            </a:pPr>
            <a:r>
              <a:rPr lang="en-US" sz="1369">
                <a:solidFill>
                  <a:srgbClr val="000000"/>
                </a:solidFill>
                <a:latin typeface="Montserrat"/>
              </a:rPr>
              <a:t>RMS Titanic was a British registered four-funnelled ocean liner built in 1912 for the transatlantic passenger and mail service between Southampton and New York.</a:t>
            </a:r>
          </a:p>
          <a:p>
            <a:pPr algn="l">
              <a:lnSpc>
                <a:spcPts val="1917"/>
              </a:lnSpc>
            </a:pPr>
            <a:endParaRPr lang="en-US" sz="1369">
              <a:solidFill>
                <a:srgbClr val="000000"/>
              </a:solidFill>
              <a:latin typeface="Montserrat"/>
            </a:endParaRPr>
          </a:p>
          <a:p>
            <a:pPr algn="l">
              <a:lnSpc>
                <a:spcPts val="1917"/>
              </a:lnSpc>
            </a:pPr>
            <a:endParaRPr lang="en-US" sz="1369">
              <a:solidFill>
                <a:srgbClr val="000000"/>
              </a:solidFill>
              <a:latin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AutoShape 2"/>
          <p:cNvSpPr/>
          <p:nvPr/>
        </p:nvSpPr>
        <p:spPr>
          <a:xfrm flipV="1">
            <a:off x="473181" y="1713103"/>
            <a:ext cx="0" cy="4761922"/>
          </a:xfrm>
          <a:prstGeom prst="line">
            <a:avLst/>
          </a:prstGeom>
          <a:ln w="9525" cap="flat">
            <a:solidFill>
              <a:srgbClr val="000000"/>
            </a:solidFill>
            <a:prstDash val="solid"/>
            <a:headEnd type="none" w="sm" len="sm"/>
            <a:tailEnd type="none" w="sm" len="sm"/>
          </a:ln>
        </p:spPr>
      </p:sp>
      <p:sp>
        <p:nvSpPr>
          <p:cNvPr id="3" name="TextBox 3"/>
          <p:cNvSpPr txBox="1"/>
          <p:nvPr/>
        </p:nvSpPr>
        <p:spPr>
          <a:xfrm>
            <a:off x="2234789" y="-66675"/>
            <a:ext cx="5284023" cy="1321942"/>
          </a:xfrm>
          <a:prstGeom prst="rect">
            <a:avLst/>
          </a:prstGeom>
        </p:spPr>
        <p:txBody>
          <a:bodyPr lIns="0" tIns="0" rIns="0" bIns="0" rtlCol="0" anchor="t">
            <a:spAutoFit/>
          </a:bodyPr>
          <a:lstStyle/>
          <a:p>
            <a:pPr algn="ctr">
              <a:lnSpc>
                <a:spcPts val="5362"/>
              </a:lnSpc>
            </a:pPr>
            <a:r>
              <a:rPr lang="en-US" sz="3830">
                <a:solidFill>
                  <a:srgbClr val="000000"/>
                </a:solidFill>
                <a:latin typeface="Lexend Deca"/>
              </a:rPr>
              <a:t>Why did I choose this title?</a:t>
            </a:r>
          </a:p>
        </p:txBody>
      </p:sp>
      <p:sp>
        <p:nvSpPr>
          <p:cNvPr id="4" name="TextBox 4"/>
          <p:cNvSpPr txBox="1"/>
          <p:nvPr/>
        </p:nvSpPr>
        <p:spPr>
          <a:xfrm>
            <a:off x="831336" y="1675003"/>
            <a:ext cx="8090927" cy="4800022"/>
          </a:xfrm>
          <a:prstGeom prst="rect">
            <a:avLst/>
          </a:prstGeom>
        </p:spPr>
        <p:txBody>
          <a:bodyPr lIns="0" tIns="0" rIns="0" bIns="0" rtlCol="0" anchor="t">
            <a:spAutoFit/>
          </a:bodyPr>
          <a:lstStyle/>
          <a:p>
            <a:pPr algn="l">
              <a:lnSpc>
                <a:spcPts val="2131"/>
              </a:lnSpc>
            </a:pPr>
            <a:r>
              <a:rPr lang="en-US" sz="1522">
                <a:solidFill>
                  <a:srgbClr val="000000"/>
                </a:solidFill>
                <a:latin typeface="Montserrat"/>
              </a:rPr>
              <a:t>Analyzing predictions about the number of survivors on the Titanic is an important topic in scientific research and history. The main reason is to gain a better understanding of the factors that influenced the survival chances of each individual in this tragedy. By analyzing data and factors such as gender, age, ticket class, and embarkation location, we can approach grasping patterns of behavior and laws occurring in emergency situations like this.</a:t>
            </a:r>
          </a:p>
          <a:p>
            <a:pPr algn="l">
              <a:lnSpc>
                <a:spcPts val="2131"/>
              </a:lnSpc>
            </a:pPr>
            <a:endParaRPr lang="en-US" sz="1522">
              <a:solidFill>
                <a:srgbClr val="000000"/>
              </a:solidFill>
              <a:latin typeface="Montserrat"/>
            </a:endParaRPr>
          </a:p>
          <a:p>
            <a:pPr algn="l">
              <a:lnSpc>
                <a:spcPts val="2131"/>
              </a:lnSpc>
            </a:pPr>
            <a:r>
              <a:rPr lang="en-US" sz="1522">
                <a:solidFill>
                  <a:srgbClr val="000000"/>
                </a:solidFill>
                <a:latin typeface="Montserrat"/>
              </a:rPr>
              <a:t>Aside from providing a deeper insight into this historical event, analysis can also help us draw important lessons. By understanding how factors like education level and social status may impact survival chances, we can identify means to improve emergency response plans and safety policies aboard ships and in similar emergency situations.</a:t>
            </a:r>
          </a:p>
          <a:p>
            <a:pPr algn="l">
              <a:lnSpc>
                <a:spcPts val="2131"/>
              </a:lnSpc>
            </a:pPr>
            <a:endParaRPr lang="en-US" sz="1522">
              <a:solidFill>
                <a:srgbClr val="000000"/>
              </a:solidFill>
              <a:latin typeface="Montserrat"/>
            </a:endParaRPr>
          </a:p>
          <a:p>
            <a:pPr algn="l">
              <a:lnSpc>
                <a:spcPts val="2131"/>
              </a:lnSpc>
            </a:pPr>
            <a:r>
              <a:rPr lang="en-US" sz="1522">
                <a:solidFill>
                  <a:srgbClr val="000000"/>
                </a:solidFill>
                <a:latin typeface="Montserrat"/>
              </a:rPr>
              <a:t>Finally, analyzing predictions about the number of survivors on the Titanic can also offer us profound insights into computation and forecasting in the field of data science. By employing analysis methods and data modeling, we can understand better how algorithms can be applied to predict outcomes in the future based on existing data.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275208" y="1866363"/>
            <a:ext cx="9203184" cy="4338024"/>
          </a:xfrm>
          <a:custGeom>
            <a:avLst/>
            <a:gdLst/>
            <a:ahLst/>
            <a:cxnLst/>
            <a:rect l="l" t="t" r="r" b="b"/>
            <a:pathLst>
              <a:path w="9203184" h="4338024">
                <a:moveTo>
                  <a:pt x="0" y="0"/>
                </a:moveTo>
                <a:lnTo>
                  <a:pt x="9203184" y="0"/>
                </a:lnTo>
                <a:lnTo>
                  <a:pt x="9203184" y="4338025"/>
                </a:lnTo>
                <a:lnTo>
                  <a:pt x="0" y="4338025"/>
                </a:lnTo>
                <a:lnTo>
                  <a:pt x="0" y="0"/>
                </a:lnTo>
                <a:close/>
              </a:path>
            </a:pathLst>
          </a:custGeom>
          <a:blipFill>
            <a:blip r:embed="rId2"/>
            <a:stretch>
              <a:fillRect t="-1713"/>
            </a:stretch>
          </a:blipFill>
        </p:spPr>
      </p:sp>
      <p:sp>
        <p:nvSpPr>
          <p:cNvPr id="3" name="TextBox 3"/>
          <p:cNvSpPr txBox="1"/>
          <p:nvPr/>
        </p:nvSpPr>
        <p:spPr>
          <a:xfrm>
            <a:off x="0" y="-66675"/>
            <a:ext cx="9753600" cy="1321942"/>
          </a:xfrm>
          <a:prstGeom prst="rect">
            <a:avLst/>
          </a:prstGeom>
        </p:spPr>
        <p:txBody>
          <a:bodyPr lIns="0" tIns="0" rIns="0" bIns="0" rtlCol="0" anchor="t">
            <a:spAutoFit/>
          </a:bodyPr>
          <a:lstStyle/>
          <a:p>
            <a:pPr algn="ctr">
              <a:lnSpc>
                <a:spcPts val="5362"/>
              </a:lnSpc>
            </a:pPr>
            <a:r>
              <a:rPr lang="en-US" sz="3830">
                <a:solidFill>
                  <a:srgbClr val="000000"/>
                </a:solidFill>
                <a:latin typeface="Lexend Deca"/>
              </a:rPr>
              <a:t> Why did I choose Apache Spark instead of Hadoop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1630412" y="105339"/>
            <a:ext cx="6492776" cy="3287040"/>
          </a:xfrm>
          <a:custGeom>
            <a:avLst/>
            <a:gdLst/>
            <a:ahLst/>
            <a:cxnLst/>
            <a:rect l="l" t="t" r="r" b="b"/>
            <a:pathLst>
              <a:path w="6492776" h="3287040">
                <a:moveTo>
                  <a:pt x="0" y="0"/>
                </a:moveTo>
                <a:lnTo>
                  <a:pt x="6492776" y="0"/>
                </a:lnTo>
                <a:lnTo>
                  <a:pt x="6492776" y="3287040"/>
                </a:lnTo>
                <a:lnTo>
                  <a:pt x="0" y="3287040"/>
                </a:lnTo>
                <a:lnTo>
                  <a:pt x="0" y="0"/>
                </a:lnTo>
                <a:close/>
              </a:path>
            </a:pathLst>
          </a:custGeom>
          <a:blipFill>
            <a:blip r:embed="rId2"/>
            <a:stretch>
              <a:fillRect/>
            </a:stretch>
          </a:blipFill>
        </p:spPr>
      </p:sp>
      <p:sp>
        <p:nvSpPr>
          <p:cNvPr id="3" name="Freeform 3"/>
          <p:cNvSpPr/>
          <p:nvPr/>
        </p:nvSpPr>
        <p:spPr>
          <a:xfrm>
            <a:off x="1630412" y="3552633"/>
            <a:ext cx="6492776" cy="3615892"/>
          </a:xfrm>
          <a:custGeom>
            <a:avLst/>
            <a:gdLst/>
            <a:ahLst/>
            <a:cxnLst/>
            <a:rect l="l" t="t" r="r" b="b"/>
            <a:pathLst>
              <a:path w="6492776" h="3615892">
                <a:moveTo>
                  <a:pt x="0" y="0"/>
                </a:moveTo>
                <a:lnTo>
                  <a:pt x="6492776" y="0"/>
                </a:lnTo>
                <a:lnTo>
                  <a:pt x="6492776" y="3615891"/>
                </a:lnTo>
                <a:lnTo>
                  <a:pt x="0" y="3615891"/>
                </a:lnTo>
                <a:lnTo>
                  <a:pt x="0" y="0"/>
                </a:lnTo>
                <a:close/>
              </a:path>
            </a:pathLst>
          </a:custGeom>
          <a:blipFill>
            <a:blip r:embed="rId3"/>
            <a:stretch>
              <a:fillRect t="-386" r="-233" b="-897"/>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831336" y="2038639"/>
            <a:ext cx="8090927" cy="3956742"/>
          </a:xfrm>
          <a:prstGeom prst="rect">
            <a:avLst/>
          </a:prstGeom>
        </p:spPr>
        <p:txBody>
          <a:bodyPr lIns="0" tIns="0" rIns="0" bIns="0" rtlCol="0" anchor="t">
            <a:spAutoFit/>
          </a:bodyPr>
          <a:lstStyle/>
          <a:p>
            <a:pPr algn="l">
              <a:lnSpc>
                <a:spcPts val="2411"/>
              </a:lnSpc>
            </a:pPr>
            <a:r>
              <a:rPr lang="en-US" sz="1722">
                <a:solidFill>
                  <a:srgbClr val="000000"/>
                </a:solidFill>
                <a:latin typeface="Montserrat"/>
              </a:rPr>
              <a:t>Python is one of the most commonly used programming languages most widely used by data scientists, analysis, data analysts, and many other IT experts. They choose Python due to its simple, interactive interface and language Easy to learn, multi-purpose language. What's more, Python is data scientists trust when performing analytics Data Analysis, Machine Learning</a:t>
            </a:r>
          </a:p>
          <a:p>
            <a:pPr algn="l">
              <a:lnSpc>
                <a:spcPts val="2411"/>
              </a:lnSpc>
            </a:pPr>
            <a:r>
              <a:rPr lang="en-US" sz="1722">
                <a:solidFill>
                  <a:srgbClr val="000000"/>
                </a:solidFill>
                <a:latin typeface="Montserrat"/>
              </a:rPr>
              <a:t>Learning) and jobs on big data. </a:t>
            </a:r>
          </a:p>
          <a:p>
            <a:pPr algn="l">
              <a:lnSpc>
                <a:spcPts val="2411"/>
              </a:lnSpc>
            </a:pPr>
            <a:endParaRPr lang="en-US" sz="1722">
              <a:solidFill>
                <a:srgbClr val="000000"/>
              </a:solidFill>
              <a:latin typeface="Montserrat"/>
            </a:endParaRPr>
          </a:p>
          <a:p>
            <a:pPr algn="l">
              <a:lnSpc>
                <a:spcPts val="2411"/>
              </a:lnSpc>
            </a:pPr>
            <a:r>
              <a:rPr lang="en-US" sz="1722">
                <a:solidFill>
                  <a:srgbClr val="000000"/>
                </a:solidFill>
                <a:latin typeface="Montserrat"/>
              </a:rPr>
              <a:t>The combination of Spark and Python is a great combination elephant in the world of Big Data - PySpark</a:t>
            </a:r>
          </a:p>
          <a:p>
            <a:pPr algn="l">
              <a:lnSpc>
                <a:spcPts val="2411"/>
              </a:lnSpc>
            </a:pPr>
            <a:endParaRPr lang="en-US" sz="1722">
              <a:solidFill>
                <a:srgbClr val="000000"/>
              </a:solidFill>
              <a:latin typeface="Montserrat"/>
            </a:endParaRPr>
          </a:p>
          <a:p>
            <a:pPr algn="l">
              <a:lnSpc>
                <a:spcPts val="2411"/>
              </a:lnSpc>
            </a:pPr>
            <a:r>
              <a:rPr lang="en-US" sz="1722">
                <a:solidFill>
                  <a:srgbClr val="000000"/>
                </a:solidFill>
                <a:latin typeface="Montserrat"/>
              </a:rPr>
              <a:t> The Apache Spark community has released a tool called</a:t>
            </a:r>
          </a:p>
          <a:p>
            <a:pPr algn="l">
              <a:lnSpc>
                <a:spcPts val="2411"/>
              </a:lnSpc>
            </a:pPr>
            <a:r>
              <a:rPr lang="en-US" sz="1722">
                <a:solidFill>
                  <a:srgbClr val="000000"/>
                </a:solidFill>
                <a:latin typeface="Montserrat"/>
              </a:rPr>
              <a:t>PySpark (Python API for Apache Spark.)</a:t>
            </a:r>
          </a:p>
        </p:txBody>
      </p:sp>
      <p:sp>
        <p:nvSpPr>
          <p:cNvPr id="3" name="AutoShape 3"/>
          <p:cNvSpPr/>
          <p:nvPr/>
        </p:nvSpPr>
        <p:spPr>
          <a:xfrm flipV="1">
            <a:off x="473181" y="1899504"/>
            <a:ext cx="0" cy="4389120"/>
          </a:xfrm>
          <a:prstGeom prst="line">
            <a:avLst/>
          </a:prstGeom>
          <a:ln w="9525" cap="flat">
            <a:solidFill>
              <a:srgbClr val="000000"/>
            </a:solidFill>
            <a:prstDash val="solid"/>
            <a:headEnd type="none" w="sm" len="sm"/>
            <a:tailEnd type="none" w="sm" len="sm"/>
          </a:ln>
        </p:spPr>
      </p:sp>
      <p:sp>
        <p:nvSpPr>
          <p:cNvPr id="4" name="Freeform 4"/>
          <p:cNvSpPr/>
          <p:nvPr/>
        </p:nvSpPr>
        <p:spPr>
          <a:xfrm>
            <a:off x="3530976" y="187269"/>
            <a:ext cx="2691648" cy="1512364"/>
          </a:xfrm>
          <a:custGeom>
            <a:avLst/>
            <a:gdLst/>
            <a:ahLst/>
            <a:cxnLst/>
            <a:rect l="l" t="t" r="r" b="b"/>
            <a:pathLst>
              <a:path w="2691648" h="1512364">
                <a:moveTo>
                  <a:pt x="0" y="0"/>
                </a:moveTo>
                <a:lnTo>
                  <a:pt x="2691648" y="0"/>
                </a:lnTo>
                <a:lnTo>
                  <a:pt x="2691648" y="1512364"/>
                </a:lnTo>
                <a:lnTo>
                  <a:pt x="0" y="1512364"/>
                </a:lnTo>
                <a:lnTo>
                  <a:pt x="0" y="0"/>
                </a:lnTo>
                <a:close/>
              </a:path>
            </a:pathLst>
          </a:custGeom>
          <a:blipFill>
            <a:blip r:embed="rId2"/>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AutoShape 2"/>
          <p:cNvSpPr/>
          <p:nvPr/>
        </p:nvSpPr>
        <p:spPr>
          <a:xfrm flipV="1">
            <a:off x="473181" y="1899504"/>
            <a:ext cx="0" cy="4389120"/>
          </a:xfrm>
          <a:prstGeom prst="line">
            <a:avLst/>
          </a:prstGeom>
          <a:ln w="9525" cap="flat">
            <a:solidFill>
              <a:srgbClr val="000000"/>
            </a:solidFill>
            <a:prstDash val="solid"/>
            <a:headEnd type="none" w="sm" len="sm"/>
            <a:tailEnd type="none" w="sm" len="sm"/>
          </a:ln>
        </p:spPr>
      </p:sp>
      <p:sp>
        <p:nvSpPr>
          <p:cNvPr id="3" name="Freeform 3"/>
          <p:cNvSpPr/>
          <p:nvPr/>
        </p:nvSpPr>
        <p:spPr>
          <a:xfrm>
            <a:off x="1891780" y="-76287"/>
            <a:ext cx="5478459" cy="2739230"/>
          </a:xfrm>
          <a:custGeom>
            <a:avLst/>
            <a:gdLst/>
            <a:ahLst/>
            <a:cxnLst/>
            <a:rect l="l" t="t" r="r" b="b"/>
            <a:pathLst>
              <a:path w="5478459" h="2739230">
                <a:moveTo>
                  <a:pt x="0" y="0"/>
                </a:moveTo>
                <a:lnTo>
                  <a:pt x="5478459" y="0"/>
                </a:lnTo>
                <a:lnTo>
                  <a:pt x="5478459" y="2739229"/>
                </a:lnTo>
                <a:lnTo>
                  <a:pt x="0" y="2739229"/>
                </a:lnTo>
                <a:lnTo>
                  <a:pt x="0" y="0"/>
                </a:lnTo>
                <a:close/>
              </a:path>
            </a:pathLst>
          </a:custGeom>
          <a:blipFill>
            <a:blip r:embed="rId2"/>
            <a:stretch>
              <a:fillRect/>
            </a:stretch>
          </a:blipFill>
        </p:spPr>
      </p:sp>
      <p:sp>
        <p:nvSpPr>
          <p:cNvPr id="4" name="TextBox 4"/>
          <p:cNvSpPr txBox="1"/>
          <p:nvPr/>
        </p:nvSpPr>
        <p:spPr>
          <a:xfrm>
            <a:off x="854745" y="2764307"/>
            <a:ext cx="8468331" cy="2114240"/>
          </a:xfrm>
          <a:prstGeom prst="rect">
            <a:avLst/>
          </a:prstGeom>
        </p:spPr>
        <p:txBody>
          <a:bodyPr lIns="0" tIns="0" rIns="0" bIns="0" rtlCol="0" anchor="t">
            <a:spAutoFit/>
          </a:bodyPr>
          <a:lstStyle/>
          <a:p>
            <a:pPr algn="l">
              <a:lnSpc>
                <a:spcPts val="2810"/>
              </a:lnSpc>
            </a:pPr>
            <a:r>
              <a:rPr lang="en-US" sz="2007" dirty="0">
                <a:solidFill>
                  <a:srgbClr val="000000"/>
                </a:solidFill>
                <a:latin typeface="Montserrat"/>
              </a:rPr>
              <a:t>Databricks is a cloud-based data analysis platform built on Apache Spark, focusing on providing a unified and integrated workspace for data analysts. With features like integration with Apache Spark, collaborative working environment, and automatic scalability, Databricks helps optimize performance and reduce deployment time for data analysis projects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TotalTime>
  <Words>1504</Words>
  <Application>Microsoft Office PowerPoint</Application>
  <PresentationFormat>Custom</PresentationFormat>
  <Paragraphs>143</Paragraphs>
  <Slides>31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Montserrat</vt:lpstr>
      <vt:lpstr>Arial</vt:lpstr>
      <vt:lpstr>Montserrat Bold</vt:lpstr>
      <vt:lpstr>TAN Pearl</vt:lpstr>
      <vt:lpstr>Lexend Deca</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 Survived on Titanic</dc:title>
  <cp:lastModifiedBy>Sang Lê</cp:lastModifiedBy>
  <cp:revision>2</cp:revision>
  <dcterms:created xsi:type="dcterms:W3CDTF">2006-08-16T00:00:00Z</dcterms:created>
  <dcterms:modified xsi:type="dcterms:W3CDTF">2024-05-09T12:04:56Z</dcterms:modified>
  <dc:identifier>DAGEhRH219o</dc:identifier>
</cp:coreProperties>
</file>